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4"/>
  </p:sldMasterIdLst>
  <p:notesMasterIdLst>
    <p:notesMasterId r:id="rId23"/>
  </p:notesMasterIdLst>
  <p:sldIdLst>
    <p:sldId id="256" r:id="rId5"/>
    <p:sldId id="267" r:id="rId6"/>
    <p:sldId id="270" r:id="rId7"/>
    <p:sldId id="257" r:id="rId8"/>
    <p:sldId id="265" r:id="rId9"/>
    <p:sldId id="269" r:id="rId10"/>
    <p:sldId id="258" r:id="rId11"/>
    <p:sldId id="259" r:id="rId12"/>
    <p:sldId id="268" r:id="rId13"/>
    <p:sldId id="260" r:id="rId14"/>
    <p:sldId id="272" r:id="rId15"/>
    <p:sldId id="274" r:id="rId16"/>
    <p:sldId id="266" r:id="rId17"/>
    <p:sldId id="273" r:id="rId18"/>
    <p:sldId id="262" r:id="rId19"/>
    <p:sldId id="261" r:id="rId20"/>
    <p:sldId id="263" r:id="rId21"/>
    <p:sldId id="271" r:id="rId22"/>
  </p:sldIdLst>
  <p:sldSz cx="12192000" cy="6858000"/>
  <p:notesSz cx="6858000" cy="9144000"/>
  <p:embeddedFontLst>
    <p:embeddedFont>
      <p:font typeface="Montserrat" panose="00000500000000000000" pitchFamily="2" charset="0"/>
      <p:regular r:id="rId24"/>
      <p:bold r:id="rId25"/>
      <p:italic r:id="rId26"/>
      <p:boldItalic r:id="rId27"/>
    </p:embeddedFont>
    <p:embeddedFont>
      <p:font typeface="Montserrat SemiBold" panose="00000700000000000000" pitchFamily="2" charset="0"/>
      <p:regular r:id="rId28"/>
      <p:bold r:id="rId29"/>
      <p:italic r:id="rId30"/>
      <p:boldItalic r:id="rId31"/>
    </p:embeddedFont>
    <p:embeddedFont>
      <p:font typeface="Yu Gothic" panose="020B0400000000000000" pitchFamily="34" charset="-128"/>
      <p:regular r:id="rId32"/>
      <p:bold r:id="rId33"/>
    </p:embeddedFont>
    <p:embeddedFont>
      <p:font typeface="Yu Mincho" panose="02020400000000000000" pitchFamily="18" charset="-128"/>
      <p:regular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5" roundtripDataSignature="AMtx7miw+wm2+onM3fJUfgaOFfpDYBb2Z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498" autoAdjust="0"/>
  </p:normalViewPr>
  <p:slideViewPr>
    <p:cSldViewPr snapToGrid="0">
      <p:cViewPr>
        <p:scale>
          <a:sx n="93" d="100"/>
          <a:sy n="93" d="100"/>
        </p:scale>
        <p:origin x="2856" y="12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font" Target="fonts/font11.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font" Target="fonts/font7.fntdata"/><Relationship Id="rId35" Type="http://customschemas.google.com/relationships/presentationmetadata" Target="metadata"/><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 name="Google Shape;6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63" name="Google Shape;63;p1: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400"/>
              <a:buNone/>
            </a:pPr>
            <a:endParaRPr/>
          </a:p>
        </p:txBody>
      </p:sp>
      <p:sp>
        <p:nvSpPr>
          <p:cNvPr id="64" name="Google Shape;64;p1: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 name="Google Shape;9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 name="Google Shape;7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 using this slide to introduce the ‘ecosystem’ approach to railway, this idea that rail is not one device which can approach the world around it in a reactive manner, but instead a part of a large system that relies upon constant communication with itself in order to assure safety.</a:t>
            </a:r>
          </a:p>
          <a:p>
            <a:r>
              <a:rPr lang="en-GB" dirty="0"/>
              <a:t>I’m not going to get up here however and say “All work you may have done on </a:t>
            </a:r>
            <a:r>
              <a:rPr lang="en-GB" dirty="0" err="1"/>
              <a:t>egovehicles</a:t>
            </a:r>
            <a:r>
              <a:rPr lang="en-GB" dirty="0"/>
              <a:t> within rail or a railway ODD is worthless.” That would be incorrect, clearly there is use for the EGO approach within rail</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21393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the point that the only “Ego-vehicle illustration” was of a car and the publicly available “Railway ODD” mentions “the road.”</a:t>
            </a:r>
          </a:p>
          <a:p>
            <a:r>
              <a:rPr lang="en-GB" dirty="0"/>
              <a:t>To get my bias out of the way, I am firmly on the side of the ecosystem in this debate. If anyone is interested in why, I have a paper currently in pre-publication on the topic.</a:t>
            </a:r>
          </a:p>
          <a:p>
            <a:r>
              <a:rPr lang="en-GB" dirty="0"/>
              <a:t>It would, however, be dishonest to disregard the ego approach entirely. </a:t>
            </a:r>
            <a:r>
              <a:rPr lang="en-GB" dirty="0" err="1"/>
              <a:t>Tagiew</a:t>
            </a:r>
            <a:r>
              <a:rPr lang="en-GB" dirty="0"/>
              <a:t> et al have used head-mounted cameras in order to develop their autonomous honking detection. I know the folks over at </a:t>
            </a:r>
            <a:r>
              <a:rPr lang="en-GB" dirty="0" err="1"/>
              <a:t>safetrain</a:t>
            </a:r>
            <a:r>
              <a:rPr lang="en-GB" dirty="0"/>
              <a:t> reportedly have some good stuff going on that’s all very hush hush. But I’m of the opinion that if we want proper railway safety metrics and we want to properly define safety within the context of railway, we need to start thinking like railway developers. (Take a quick break to talk about SACRED Step 4)</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68290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 name="Google Shape;7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1, Railway signal processing line, image 2, </a:t>
            </a:r>
            <a:r>
              <a:rPr lang="en-GB" dirty="0" err="1"/>
              <a:t>railroute</a:t>
            </a:r>
            <a:r>
              <a:rPr lang="en-GB" dirty="0"/>
              <a:t> CSV file. In summary, image 1 relies upon data which I will demonstrate in a future slide, image 2 is a representation of the entire system within data format which is demonstrated within image 3. Blue </a:t>
            </a:r>
            <a:r>
              <a:rPr lang="en-GB" dirty="0" err="1"/>
              <a:t>represesnting</a:t>
            </a:r>
            <a:r>
              <a:rPr lang="en-GB" dirty="0"/>
              <a:t> a side object, grey representing a signal, black representing a collision object and white representing a change in track</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53967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GB" dirty="0"/>
              <a:t>Using the SACRED</a:t>
            </a:r>
            <a:endParaRPr dirty="0"/>
          </a:p>
        </p:txBody>
      </p:sp>
      <p:sp>
        <p:nvSpPr>
          <p:cNvPr id="91" name="Google Shape;9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 name="Google Shape;10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3: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400"/>
              <a:buNone/>
            </a:pPr>
            <a:endParaRPr/>
          </a:p>
        </p:txBody>
      </p:sp>
      <p:sp>
        <p:nvSpPr>
          <p:cNvPr id="102" name="Google Shape;102;p3: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www.york.ac.uk/assuring-autonomy" TargetMode="External"/><Relationship Id="rId7"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 Id="rId6" Type="http://schemas.openxmlformats.org/officeDocument/2006/relationships/image" Target="../media/image7.gif"/><Relationship Id="rId5" Type="http://schemas.openxmlformats.org/officeDocument/2006/relationships/hyperlink" Target="https://www.linkedin.com/company/assuring-autonomy/" TargetMode="External"/><Relationship Id="rId4" Type="http://schemas.openxmlformats.org/officeDocument/2006/relationships/hyperlink" Target="mailto:assuring-autonomy@york.ac.uk"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5"/>
          <p:cNvSpPr txBox="1">
            <a:spLocks noGrp="1"/>
          </p:cNvSpPr>
          <p:nvPr>
            <p:ph type="ctrTitle"/>
          </p:nvPr>
        </p:nvSpPr>
        <p:spPr>
          <a:xfrm>
            <a:off x="723482" y="2975568"/>
            <a:ext cx="7204668" cy="906864"/>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3300"/>
              <a:buFont typeface="Montserrat"/>
              <a:buNone/>
              <a:defRPr sz="4400">
                <a:solidFill>
                  <a:schemeClr val="lt1"/>
                </a:solidFill>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5"/>
          <p:cNvSpPr txBox="1">
            <a:spLocks noGrp="1"/>
          </p:cNvSpPr>
          <p:nvPr>
            <p:ph type="subTitle" idx="1"/>
          </p:nvPr>
        </p:nvSpPr>
        <p:spPr>
          <a:xfrm>
            <a:off x="723482" y="4451526"/>
            <a:ext cx="7204668" cy="906864"/>
          </a:xfrm>
          <a:prstGeom prst="rect">
            <a:avLst/>
          </a:prstGeom>
          <a:noFill/>
          <a:ln>
            <a:noFill/>
          </a:ln>
        </p:spPr>
        <p:txBody>
          <a:bodyPr spcFirstLastPara="1" wrap="square" lIns="91425" tIns="45700" rIns="91425" bIns="45700" anchor="t" anchorCtr="0">
            <a:normAutofit/>
          </a:bodyPr>
          <a:lstStyle>
            <a:lvl1pPr lvl="0" algn="l">
              <a:lnSpc>
                <a:spcPct val="100000"/>
              </a:lnSpc>
              <a:spcBef>
                <a:spcPts val="600"/>
              </a:spcBef>
              <a:spcAft>
                <a:spcPts val="0"/>
              </a:spcAft>
              <a:buClr>
                <a:schemeClr val="lt1"/>
              </a:buClr>
              <a:buSzPts val="2400"/>
              <a:buNone/>
              <a:defRPr sz="2400">
                <a:solidFill>
                  <a:schemeClr val="lt1"/>
                </a:solidFill>
                <a:latin typeface="Avenir"/>
                <a:ea typeface="Avenir"/>
                <a:cs typeface="Avenir"/>
                <a:sym typeface="Avenir"/>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2" name="Google Shape;22;p5"/>
          <p:cNvSpPr txBox="1">
            <a:spLocks noGrp="1"/>
          </p:cNvSpPr>
          <p:nvPr>
            <p:ph type="dt" idx="10"/>
          </p:nvPr>
        </p:nvSpPr>
        <p:spPr>
          <a:xfrm>
            <a:off x="723482" y="5991225"/>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5"/>
          <p:cNvSpPr txBox="1">
            <a:spLocks noGrp="1"/>
          </p:cNvSpPr>
          <p:nvPr>
            <p:ph type="ftr" idx="11"/>
          </p:nvPr>
        </p:nvSpPr>
        <p:spPr>
          <a:xfrm>
            <a:off x="3813350" y="599122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5"/>
          <p:cNvSpPr txBox="1">
            <a:spLocks noGrp="1"/>
          </p:cNvSpPr>
          <p:nvPr>
            <p:ph type="sldNum" idx="12"/>
          </p:nvPr>
        </p:nvSpPr>
        <p:spPr>
          <a:xfrm>
            <a:off x="872532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CfAA Content slide option 1">
  <p:cSld name="CfAA Content slide option 1">
    <p:bg>
      <p:bgPr>
        <a:solidFill>
          <a:srgbClr val="F28A19"/>
        </a:solidFill>
        <a:effectLst/>
      </p:bgPr>
    </p:bg>
    <p:spTree>
      <p:nvGrpSpPr>
        <p:cNvPr id="1" name="Shape 25"/>
        <p:cNvGrpSpPr/>
        <p:nvPr/>
      </p:nvGrpSpPr>
      <p:grpSpPr>
        <a:xfrm>
          <a:off x="0" y="0"/>
          <a:ext cx="0" cy="0"/>
          <a:chOff x="0" y="0"/>
          <a:chExt cx="0" cy="0"/>
        </a:xfrm>
      </p:grpSpPr>
      <p:pic>
        <p:nvPicPr>
          <p:cNvPr id="26" name="Google Shape;26;p15"/>
          <p:cNvPicPr preferRelativeResize="0"/>
          <p:nvPr userDrawn="1"/>
        </p:nvPicPr>
        <p:blipFill rotWithShape="1">
          <a:blip r:embed="rId2">
            <a:alphaModFix/>
          </a:blip>
          <a:srcRect/>
          <a:stretch/>
        </p:blipFill>
        <p:spPr>
          <a:xfrm>
            <a:off x="0" y="-117568"/>
            <a:ext cx="12192000" cy="6975567"/>
          </a:xfrm>
          <a:prstGeom prst="rect">
            <a:avLst/>
          </a:prstGeom>
          <a:noFill/>
          <a:ln>
            <a:noFill/>
          </a:ln>
        </p:spPr>
      </p:pic>
      <p:sp>
        <p:nvSpPr>
          <p:cNvPr id="27" name="Google Shape;27;p15"/>
          <p:cNvSpPr txBox="1">
            <a:spLocks noGrp="1"/>
          </p:cNvSpPr>
          <p:nvPr>
            <p:ph type="body" idx="1"/>
          </p:nvPr>
        </p:nvSpPr>
        <p:spPr>
          <a:xfrm>
            <a:off x="475121" y="771505"/>
            <a:ext cx="10610850" cy="914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800"/>
              </a:spcBef>
              <a:spcAft>
                <a:spcPts val="0"/>
              </a:spcAft>
              <a:buSzPts val="2800"/>
              <a:buNone/>
              <a:defRPr sz="4400" b="1">
                <a:solidFill>
                  <a:schemeClr val="dk1"/>
                </a:solidFill>
                <a:latin typeface="Avenir"/>
                <a:ea typeface="Avenir"/>
                <a:cs typeface="Avenir"/>
                <a:sym typeface="Avenir"/>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8" name="Google Shape;28;p15"/>
          <p:cNvSpPr txBox="1">
            <a:spLocks noGrp="1"/>
          </p:cNvSpPr>
          <p:nvPr>
            <p:ph type="body" idx="2"/>
          </p:nvPr>
        </p:nvSpPr>
        <p:spPr>
          <a:xfrm>
            <a:off x="475121" y="1826992"/>
            <a:ext cx="10610850" cy="64580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500"/>
              </a:spcBef>
              <a:spcAft>
                <a:spcPts val="0"/>
              </a:spcAft>
              <a:buSzPts val="2800"/>
              <a:buNone/>
              <a:defRPr sz="2800" b="0" i="0" u="none" strike="noStrike" cap="none">
                <a:solidFill>
                  <a:schemeClr val="dk2"/>
                </a:solidFill>
                <a:latin typeface="Avenir"/>
                <a:ea typeface="Avenir"/>
                <a:cs typeface="Avenir"/>
                <a:sym typeface="Avenir"/>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9" name="Google Shape;29;p15"/>
          <p:cNvSpPr txBox="1">
            <a:spLocks noGrp="1"/>
          </p:cNvSpPr>
          <p:nvPr>
            <p:ph type="body" idx="3"/>
          </p:nvPr>
        </p:nvSpPr>
        <p:spPr>
          <a:xfrm>
            <a:off x="475120" y="2720341"/>
            <a:ext cx="5168033" cy="3543704"/>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300"/>
              </a:spcBef>
              <a:spcAft>
                <a:spcPts val="0"/>
              </a:spcAft>
              <a:buSzPts val="2800"/>
              <a:buFont typeface="Arial"/>
              <a:buChar char="•"/>
              <a:defRPr sz="2400" b="0" i="0" u="none" strike="noStrike" cap="none">
                <a:solidFill>
                  <a:schemeClr val="dk1"/>
                </a:solidFill>
                <a:latin typeface="Avenir"/>
                <a:ea typeface="Avenir"/>
                <a:cs typeface="Avenir"/>
                <a:sym typeface="Avenir"/>
              </a:defRPr>
            </a:lvl1pPr>
            <a:lvl2pPr marL="914400" lvl="1" indent="-381000" algn="l">
              <a:lnSpc>
                <a:spcPct val="90000"/>
              </a:lnSpc>
              <a:spcBef>
                <a:spcPts val="500"/>
              </a:spcBef>
              <a:spcAft>
                <a:spcPts val="0"/>
              </a:spcAft>
              <a:buSzPts val="2400"/>
              <a:buChar char="•"/>
              <a:defRPr sz="2400" b="0" i="0" u="none" strike="noStrike" cap="none">
                <a:solidFill>
                  <a:schemeClr val="lt2"/>
                </a:solidFill>
                <a:latin typeface="Avenir"/>
                <a:ea typeface="Avenir"/>
                <a:cs typeface="Avenir"/>
                <a:sym typeface="Avenir"/>
              </a:defRPr>
            </a:lvl2pPr>
            <a:lvl3pPr marL="1371600" lvl="2" indent="-381000" algn="l">
              <a:lnSpc>
                <a:spcPct val="90000"/>
              </a:lnSpc>
              <a:spcBef>
                <a:spcPts val="500"/>
              </a:spcBef>
              <a:spcAft>
                <a:spcPts val="0"/>
              </a:spcAft>
              <a:buSzPts val="2400"/>
              <a:buChar char="•"/>
              <a:defRPr sz="2400">
                <a:solidFill>
                  <a:schemeClr val="lt2"/>
                </a:solidFill>
                <a:latin typeface="Avenir"/>
                <a:ea typeface="Avenir"/>
                <a:cs typeface="Avenir"/>
                <a:sym typeface="Avenir"/>
              </a:defRPr>
            </a:lvl3pPr>
            <a:lvl4pPr marL="1828800" lvl="3" indent="-381000" algn="l">
              <a:lnSpc>
                <a:spcPct val="90000"/>
              </a:lnSpc>
              <a:spcBef>
                <a:spcPts val="500"/>
              </a:spcBef>
              <a:spcAft>
                <a:spcPts val="0"/>
              </a:spcAft>
              <a:buSzPts val="2400"/>
              <a:buChar char="•"/>
              <a:defRPr sz="2400">
                <a:solidFill>
                  <a:schemeClr val="lt2"/>
                </a:solidFill>
                <a:latin typeface="Avenir"/>
                <a:ea typeface="Avenir"/>
                <a:cs typeface="Avenir"/>
                <a:sym typeface="Avenir"/>
              </a:defRPr>
            </a:lvl4pPr>
            <a:lvl5pPr marL="2286000" lvl="4" indent="-381000" algn="l">
              <a:lnSpc>
                <a:spcPct val="90000"/>
              </a:lnSpc>
              <a:spcBef>
                <a:spcPts val="500"/>
              </a:spcBef>
              <a:spcAft>
                <a:spcPts val="0"/>
              </a:spcAft>
              <a:buSzPts val="2400"/>
              <a:buChar char="•"/>
              <a:defRPr sz="2400">
                <a:solidFill>
                  <a:schemeClr val="lt2"/>
                </a:solidFill>
                <a:latin typeface="Avenir"/>
                <a:ea typeface="Avenir"/>
                <a:cs typeface="Avenir"/>
                <a:sym typeface="Aveni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30" name="Google Shape;30;p15" descr="A white text on a black background&#10;&#10;Description automatically generated"/>
          <p:cNvPicPr preferRelativeResize="0"/>
          <p:nvPr/>
        </p:nvPicPr>
        <p:blipFill rotWithShape="1">
          <a:blip r:embed="rId3">
            <a:alphaModFix/>
          </a:blip>
          <a:srcRect/>
          <a:stretch/>
        </p:blipFill>
        <p:spPr>
          <a:xfrm>
            <a:off x="436248" y="125956"/>
            <a:ext cx="1559999" cy="468000"/>
          </a:xfrm>
          <a:prstGeom prst="rect">
            <a:avLst/>
          </a:prstGeom>
          <a:noFill/>
          <a:ln>
            <a:noFill/>
          </a:ln>
        </p:spPr>
      </p:pic>
      <p:sp>
        <p:nvSpPr>
          <p:cNvPr id="31" name="Google Shape;31;p15"/>
          <p:cNvSpPr txBox="1">
            <a:spLocks noGrp="1"/>
          </p:cNvSpPr>
          <p:nvPr>
            <p:ph type="body" idx="4"/>
          </p:nvPr>
        </p:nvSpPr>
        <p:spPr>
          <a:xfrm>
            <a:off x="6088063" y="2743200"/>
            <a:ext cx="5002212" cy="3526972"/>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400">
                <a:latin typeface="Avenir"/>
                <a:ea typeface="Avenir"/>
                <a:cs typeface="Avenir"/>
                <a:sym typeface="Avenir"/>
              </a:defRPr>
            </a:lvl1pPr>
            <a:lvl2pPr marL="914400" lvl="1" indent="-381000" algn="l">
              <a:lnSpc>
                <a:spcPct val="90000"/>
              </a:lnSpc>
              <a:spcBef>
                <a:spcPts val="500"/>
              </a:spcBef>
              <a:spcAft>
                <a:spcPts val="0"/>
              </a:spcAft>
              <a:buSzPts val="2400"/>
              <a:buFont typeface="Arial"/>
              <a:buChar char="•"/>
              <a:defRPr sz="2400">
                <a:solidFill>
                  <a:schemeClr val="lt2"/>
                </a:solidFill>
                <a:latin typeface="Avenir"/>
                <a:ea typeface="Avenir"/>
                <a:cs typeface="Avenir"/>
                <a:sym typeface="Avenir"/>
              </a:defRPr>
            </a:lvl2pPr>
            <a:lvl3pPr marL="1371600" lvl="2" indent="-381000" algn="l">
              <a:lnSpc>
                <a:spcPct val="90000"/>
              </a:lnSpc>
              <a:spcBef>
                <a:spcPts val="500"/>
              </a:spcBef>
              <a:spcAft>
                <a:spcPts val="0"/>
              </a:spcAft>
              <a:buSzPts val="2400"/>
              <a:buFont typeface="Arial"/>
              <a:buChar char="•"/>
              <a:defRPr sz="2400">
                <a:solidFill>
                  <a:schemeClr val="lt2"/>
                </a:solidFill>
                <a:latin typeface="Avenir"/>
                <a:ea typeface="Avenir"/>
                <a:cs typeface="Avenir"/>
                <a:sym typeface="Avenir"/>
              </a:defRPr>
            </a:lvl3pPr>
            <a:lvl4pPr marL="1828800" lvl="3" indent="-381000" algn="l">
              <a:lnSpc>
                <a:spcPct val="90000"/>
              </a:lnSpc>
              <a:spcBef>
                <a:spcPts val="500"/>
              </a:spcBef>
              <a:spcAft>
                <a:spcPts val="0"/>
              </a:spcAft>
              <a:buSzPts val="2400"/>
              <a:buFont typeface="Arial"/>
              <a:buChar char="•"/>
              <a:defRPr sz="2400">
                <a:solidFill>
                  <a:schemeClr val="lt2"/>
                </a:solidFill>
                <a:latin typeface="Avenir"/>
                <a:ea typeface="Avenir"/>
                <a:cs typeface="Avenir"/>
                <a:sym typeface="Avenir"/>
              </a:defRPr>
            </a:lvl4pPr>
            <a:lvl5pPr marL="2286000" lvl="4" indent="-381000" algn="l">
              <a:lnSpc>
                <a:spcPct val="90000"/>
              </a:lnSpc>
              <a:spcBef>
                <a:spcPts val="500"/>
              </a:spcBef>
              <a:spcAft>
                <a:spcPts val="0"/>
              </a:spcAft>
              <a:buSzPts val="2400"/>
              <a:buFont typeface="Arial"/>
              <a:buChar char="•"/>
              <a:defRPr sz="2400">
                <a:solidFill>
                  <a:schemeClr val="lt2"/>
                </a:solidFill>
                <a:latin typeface="Avenir"/>
                <a:ea typeface="Avenir"/>
                <a:cs typeface="Avenir"/>
                <a:sym typeface="Aveni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2" name="Google Shape;32;p15"/>
          <p:cNvSpPr/>
          <p:nvPr/>
        </p:nvSpPr>
        <p:spPr>
          <a:xfrm>
            <a:off x="12357" y="6598508"/>
            <a:ext cx="465438" cy="25537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CfAA Content option 2">
  <p:cSld name="CfAA Content option 2">
    <p:bg>
      <p:bgPr>
        <a:solidFill>
          <a:srgbClr val="F28A19"/>
        </a:solidFill>
        <a:effectLst/>
      </p:bgPr>
    </p:bg>
    <p:spTree>
      <p:nvGrpSpPr>
        <p:cNvPr id="1" name="Shape 33"/>
        <p:cNvGrpSpPr/>
        <p:nvPr/>
      </p:nvGrpSpPr>
      <p:grpSpPr>
        <a:xfrm>
          <a:off x="0" y="0"/>
          <a:ext cx="0" cy="0"/>
          <a:chOff x="0" y="0"/>
          <a:chExt cx="0" cy="0"/>
        </a:xfrm>
      </p:grpSpPr>
      <p:pic>
        <p:nvPicPr>
          <p:cNvPr id="34" name="Google Shape;34;p8"/>
          <p:cNvPicPr preferRelativeResize="0"/>
          <p:nvPr/>
        </p:nvPicPr>
        <p:blipFill rotWithShape="1">
          <a:blip r:embed="rId2">
            <a:alphaModFix/>
          </a:blip>
          <a:srcRect/>
          <a:stretch/>
        </p:blipFill>
        <p:spPr>
          <a:xfrm>
            <a:off x="0" y="-117567"/>
            <a:ext cx="12192000" cy="6975567"/>
          </a:xfrm>
          <a:prstGeom prst="rect">
            <a:avLst/>
          </a:prstGeom>
          <a:noFill/>
          <a:ln>
            <a:noFill/>
          </a:ln>
        </p:spPr>
      </p:pic>
      <p:sp>
        <p:nvSpPr>
          <p:cNvPr id="35" name="Google Shape;35;p8"/>
          <p:cNvSpPr txBox="1">
            <a:spLocks noGrp="1"/>
          </p:cNvSpPr>
          <p:nvPr>
            <p:ph type="body" idx="1"/>
          </p:nvPr>
        </p:nvSpPr>
        <p:spPr>
          <a:xfrm>
            <a:off x="476786" y="2729741"/>
            <a:ext cx="10569073" cy="353468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Font typeface="Arial"/>
              <a:buChar char="•"/>
              <a:defRPr sz="2400" b="0" i="0" u="none" strike="noStrike" cap="none">
                <a:solidFill>
                  <a:schemeClr val="dk1"/>
                </a:solidFill>
                <a:latin typeface="Montserrat"/>
                <a:ea typeface="Montserrat"/>
                <a:cs typeface="Montserrat"/>
                <a:sym typeface="Montserrat"/>
              </a:defRPr>
            </a:lvl1pPr>
            <a:lvl2pPr marL="914400" lvl="1" indent="-381000" algn="l">
              <a:lnSpc>
                <a:spcPct val="90000"/>
              </a:lnSpc>
              <a:spcBef>
                <a:spcPts val="500"/>
              </a:spcBef>
              <a:spcAft>
                <a:spcPts val="0"/>
              </a:spcAft>
              <a:buSzPts val="2400"/>
              <a:buChar char="•"/>
              <a:defRPr sz="2400" b="0" i="0" u="none" strike="noStrike" cap="none">
                <a:solidFill>
                  <a:schemeClr val="lt2"/>
                </a:solidFill>
                <a:latin typeface="Montserrat"/>
                <a:ea typeface="Montserrat"/>
                <a:cs typeface="Montserrat"/>
                <a:sym typeface="Montserrat"/>
              </a:defRPr>
            </a:lvl2pPr>
            <a:lvl3pPr marL="1371600" lvl="2" indent="-355600" algn="l">
              <a:lnSpc>
                <a:spcPct val="90000"/>
              </a:lnSpc>
              <a:spcBef>
                <a:spcPts val="500"/>
              </a:spcBef>
              <a:spcAft>
                <a:spcPts val="0"/>
              </a:spcAft>
              <a:buSzPts val="2000"/>
              <a:buChar char="•"/>
              <a:defRPr sz="2400">
                <a:solidFill>
                  <a:schemeClr val="lt2"/>
                </a:solidFill>
                <a:latin typeface="Montserrat"/>
                <a:ea typeface="Montserrat"/>
                <a:cs typeface="Montserrat"/>
                <a:sym typeface="Montserrat"/>
              </a:defRPr>
            </a:lvl3pPr>
            <a:lvl4pPr marL="1828800" lvl="3" indent="-342900" algn="l">
              <a:lnSpc>
                <a:spcPct val="90000"/>
              </a:lnSpc>
              <a:spcBef>
                <a:spcPts val="500"/>
              </a:spcBef>
              <a:spcAft>
                <a:spcPts val="0"/>
              </a:spcAft>
              <a:buSzPts val="1800"/>
              <a:buChar char="•"/>
              <a:defRPr sz="2400">
                <a:solidFill>
                  <a:schemeClr val="lt2"/>
                </a:solidFill>
                <a:latin typeface="Montserrat"/>
                <a:ea typeface="Montserrat"/>
                <a:cs typeface="Montserrat"/>
                <a:sym typeface="Montserrat"/>
              </a:defRPr>
            </a:lvl4pPr>
            <a:lvl5pPr marL="2286000" lvl="4" indent="-342900" algn="l">
              <a:lnSpc>
                <a:spcPct val="90000"/>
              </a:lnSpc>
              <a:spcBef>
                <a:spcPts val="500"/>
              </a:spcBef>
              <a:spcAft>
                <a:spcPts val="0"/>
              </a:spcAft>
              <a:buSzPts val="1800"/>
              <a:buChar char="•"/>
              <a:defRPr sz="2400">
                <a:solidFill>
                  <a:schemeClr val="lt2"/>
                </a:solidFill>
                <a:latin typeface="Montserrat"/>
                <a:ea typeface="Montserrat"/>
                <a:cs typeface="Montserrat"/>
                <a:sym typeface="Montserrat"/>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6" name="Google Shape;36;p8"/>
          <p:cNvSpPr txBox="1">
            <a:spLocks noGrp="1"/>
          </p:cNvSpPr>
          <p:nvPr>
            <p:ph type="body" idx="2"/>
          </p:nvPr>
        </p:nvSpPr>
        <p:spPr>
          <a:xfrm>
            <a:off x="476786" y="810986"/>
            <a:ext cx="10610850" cy="9144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4400" b="1">
                <a:latin typeface="Avenir"/>
                <a:ea typeface="Avenir"/>
                <a:cs typeface="Avenir"/>
                <a:sym typeface="Avenir"/>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7" name="Google Shape;37;p8"/>
          <p:cNvSpPr txBox="1">
            <a:spLocks noGrp="1"/>
          </p:cNvSpPr>
          <p:nvPr>
            <p:ph type="body" idx="3"/>
          </p:nvPr>
        </p:nvSpPr>
        <p:spPr>
          <a:xfrm>
            <a:off x="476787" y="1803170"/>
            <a:ext cx="10610849" cy="61863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800" b="0" i="0" u="none" strike="noStrike" cap="none">
                <a:solidFill>
                  <a:schemeClr val="dk2"/>
                </a:solidFill>
                <a:latin typeface="Avenir"/>
                <a:ea typeface="Avenir"/>
                <a:cs typeface="Avenir"/>
                <a:sym typeface="Avenir"/>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38" name="Google Shape;38;p8" descr="A white text on a black background&#10;&#10;Description automatically generated"/>
          <p:cNvPicPr preferRelativeResize="0"/>
          <p:nvPr/>
        </p:nvPicPr>
        <p:blipFill rotWithShape="1">
          <a:blip r:embed="rId3">
            <a:alphaModFix/>
          </a:blip>
          <a:srcRect/>
          <a:stretch/>
        </p:blipFill>
        <p:spPr>
          <a:xfrm>
            <a:off x="462012" y="125456"/>
            <a:ext cx="1560001" cy="468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CfAA Content option 3 (no subtitle)">
  <p:cSld name="CfAA Content option 3 (no subtitle)">
    <p:bg>
      <p:bgPr>
        <a:solidFill>
          <a:srgbClr val="F28A19"/>
        </a:solidFill>
        <a:effectLst/>
      </p:bgPr>
    </p:bg>
    <p:spTree>
      <p:nvGrpSpPr>
        <p:cNvPr id="1" name="Shape 39"/>
        <p:cNvGrpSpPr/>
        <p:nvPr/>
      </p:nvGrpSpPr>
      <p:grpSpPr>
        <a:xfrm>
          <a:off x="0" y="0"/>
          <a:ext cx="0" cy="0"/>
          <a:chOff x="0" y="0"/>
          <a:chExt cx="0" cy="0"/>
        </a:xfrm>
      </p:grpSpPr>
      <p:pic>
        <p:nvPicPr>
          <p:cNvPr id="40" name="Google Shape;40;p16"/>
          <p:cNvPicPr preferRelativeResize="0"/>
          <p:nvPr/>
        </p:nvPicPr>
        <p:blipFill rotWithShape="1">
          <a:blip r:embed="rId2">
            <a:alphaModFix/>
          </a:blip>
          <a:srcRect/>
          <a:stretch/>
        </p:blipFill>
        <p:spPr>
          <a:xfrm>
            <a:off x="0" y="-117568"/>
            <a:ext cx="12192000" cy="6975567"/>
          </a:xfrm>
          <a:prstGeom prst="rect">
            <a:avLst/>
          </a:prstGeom>
          <a:noFill/>
          <a:ln>
            <a:noFill/>
          </a:ln>
        </p:spPr>
      </p:pic>
      <p:sp>
        <p:nvSpPr>
          <p:cNvPr id="41" name="Google Shape;41;p16"/>
          <p:cNvSpPr txBox="1">
            <a:spLocks noGrp="1"/>
          </p:cNvSpPr>
          <p:nvPr>
            <p:ph type="body" idx="1"/>
          </p:nvPr>
        </p:nvSpPr>
        <p:spPr>
          <a:xfrm>
            <a:off x="486311" y="1824865"/>
            <a:ext cx="10569073" cy="4737859"/>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Font typeface="Arial"/>
              <a:buChar char="•"/>
              <a:defRPr sz="2400" b="0" i="0" u="none" strike="noStrike" cap="none">
                <a:solidFill>
                  <a:schemeClr val="dk1"/>
                </a:solidFill>
                <a:latin typeface="Avenir"/>
                <a:ea typeface="Avenir"/>
                <a:cs typeface="Avenir"/>
                <a:sym typeface="Avenir"/>
              </a:defRPr>
            </a:lvl1pPr>
            <a:lvl2pPr marL="914400" lvl="1" indent="-381000" algn="l">
              <a:lnSpc>
                <a:spcPct val="90000"/>
              </a:lnSpc>
              <a:spcBef>
                <a:spcPts val="500"/>
              </a:spcBef>
              <a:spcAft>
                <a:spcPts val="0"/>
              </a:spcAft>
              <a:buSzPts val="2400"/>
              <a:buChar char="•"/>
              <a:defRPr sz="2400" b="0" i="0" u="none" strike="noStrike" cap="none">
                <a:solidFill>
                  <a:schemeClr val="lt2"/>
                </a:solidFill>
                <a:latin typeface="Avenir"/>
                <a:ea typeface="Avenir"/>
                <a:cs typeface="Avenir"/>
                <a:sym typeface="Avenir"/>
              </a:defRPr>
            </a:lvl2pPr>
            <a:lvl3pPr marL="1371600" lvl="2" indent="-355600" algn="l">
              <a:lnSpc>
                <a:spcPct val="90000"/>
              </a:lnSpc>
              <a:spcBef>
                <a:spcPts val="500"/>
              </a:spcBef>
              <a:spcAft>
                <a:spcPts val="0"/>
              </a:spcAft>
              <a:buSzPts val="2000"/>
              <a:buChar char="•"/>
              <a:defRPr sz="2400">
                <a:solidFill>
                  <a:schemeClr val="lt2"/>
                </a:solidFill>
                <a:latin typeface="Avenir"/>
                <a:ea typeface="Avenir"/>
                <a:cs typeface="Avenir"/>
                <a:sym typeface="Avenir"/>
              </a:defRPr>
            </a:lvl3pPr>
            <a:lvl4pPr marL="1828800" lvl="3" indent="-342900" algn="l">
              <a:lnSpc>
                <a:spcPct val="90000"/>
              </a:lnSpc>
              <a:spcBef>
                <a:spcPts val="500"/>
              </a:spcBef>
              <a:spcAft>
                <a:spcPts val="0"/>
              </a:spcAft>
              <a:buSzPts val="1800"/>
              <a:buChar char="•"/>
              <a:defRPr sz="2400">
                <a:solidFill>
                  <a:schemeClr val="lt2"/>
                </a:solidFill>
                <a:latin typeface="Avenir"/>
                <a:ea typeface="Avenir"/>
                <a:cs typeface="Avenir"/>
                <a:sym typeface="Avenir"/>
              </a:defRPr>
            </a:lvl4pPr>
            <a:lvl5pPr marL="2286000" lvl="4" indent="-342900" algn="l">
              <a:lnSpc>
                <a:spcPct val="90000"/>
              </a:lnSpc>
              <a:spcBef>
                <a:spcPts val="500"/>
              </a:spcBef>
              <a:spcAft>
                <a:spcPts val="0"/>
              </a:spcAft>
              <a:buSzPts val="1800"/>
              <a:buChar char="•"/>
              <a:defRPr sz="2400">
                <a:solidFill>
                  <a:schemeClr val="lt2"/>
                </a:solidFill>
                <a:latin typeface="Avenir"/>
                <a:ea typeface="Avenir"/>
                <a:cs typeface="Avenir"/>
                <a:sym typeface="Aveni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2" name="Google Shape;42;p16"/>
          <p:cNvSpPr txBox="1">
            <a:spLocks noGrp="1"/>
          </p:cNvSpPr>
          <p:nvPr>
            <p:ph type="body" idx="2"/>
          </p:nvPr>
        </p:nvSpPr>
        <p:spPr>
          <a:xfrm>
            <a:off x="476786" y="810986"/>
            <a:ext cx="10610850" cy="9144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4400" b="1">
                <a:latin typeface="Avenir"/>
                <a:ea typeface="Avenir"/>
                <a:cs typeface="Avenir"/>
                <a:sym typeface="Avenir"/>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43" name="Google Shape;43;p16" descr="A white text on a black background&#10;&#10;Description automatically generated"/>
          <p:cNvPicPr preferRelativeResize="0"/>
          <p:nvPr/>
        </p:nvPicPr>
        <p:blipFill rotWithShape="1">
          <a:blip r:embed="rId3">
            <a:alphaModFix/>
          </a:blip>
          <a:srcRect/>
          <a:stretch/>
        </p:blipFill>
        <p:spPr>
          <a:xfrm>
            <a:off x="462012" y="125456"/>
            <a:ext cx="1560001" cy="468000"/>
          </a:xfrm>
          <a:prstGeom prst="rect">
            <a:avLst/>
          </a:prstGeom>
          <a:noFill/>
          <a:ln>
            <a:noFill/>
          </a:ln>
        </p:spPr>
      </p:pic>
      <p:sp>
        <p:nvSpPr>
          <p:cNvPr id="44" name="Google Shape;44;p16"/>
          <p:cNvSpPr/>
          <p:nvPr/>
        </p:nvSpPr>
        <p:spPr>
          <a:xfrm>
            <a:off x="0" y="6564630"/>
            <a:ext cx="12192000" cy="293370"/>
          </a:xfrm>
          <a:prstGeom prst="rect">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CfAA Blank transition slide">
  <p:cSld name="CfAA Blank transition slide">
    <p:bg>
      <p:bgPr>
        <a:solidFill>
          <a:srgbClr val="F28A19"/>
        </a:solidFill>
        <a:effectLst/>
      </p:bgPr>
    </p:bg>
    <p:spTree>
      <p:nvGrpSpPr>
        <p:cNvPr id="1" name="Shape 45"/>
        <p:cNvGrpSpPr/>
        <p:nvPr/>
      </p:nvGrpSpPr>
      <p:grpSpPr>
        <a:xfrm>
          <a:off x="0" y="0"/>
          <a:ext cx="0" cy="0"/>
          <a:chOff x="0" y="0"/>
          <a:chExt cx="0" cy="0"/>
        </a:xfrm>
      </p:grpSpPr>
      <p:pic>
        <p:nvPicPr>
          <p:cNvPr id="46" name="Google Shape;46;p17"/>
          <p:cNvPicPr preferRelativeResize="0"/>
          <p:nvPr/>
        </p:nvPicPr>
        <p:blipFill rotWithShape="1">
          <a:blip r:embed="rId2">
            <a:alphaModFix/>
          </a:blip>
          <a:srcRect/>
          <a:stretch/>
        </p:blipFill>
        <p:spPr>
          <a:xfrm>
            <a:off x="0" y="-117568"/>
            <a:ext cx="12192000" cy="6975567"/>
          </a:xfrm>
          <a:prstGeom prst="rect">
            <a:avLst/>
          </a:prstGeom>
          <a:noFill/>
          <a:ln>
            <a:noFill/>
          </a:ln>
        </p:spPr>
      </p:pic>
      <p:pic>
        <p:nvPicPr>
          <p:cNvPr id="47" name="Google Shape;47;p17" descr="A white text on a black background&#10;&#10;Description automatically generated"/>
          <p:cNvPicPr preferRelativeResize="0"/>
          <p:nvPr/>
        </p:nvPicPr>
        <p:blipFill rotWithShape="1">
          <a:blip r:embed="rId3">
            <a:alphaModFix/>
          </a:blip>
          <a:srcRect/>
          <a:stretch/>
        </p:blipFill>
        <p:spPr>
          <a:xfrm>
            <a:off x="462012" y="125456"/>
            <a:ext cx="1560001" cy="468000"/>
          </a:xfrm>
          <a:prstGeom prst="rect">
            <a:avLst/>
          </a:prstGeom>
          <a:noFill/>
          <a:ln>
            <a:noFill/>
          </a:ln>
        </p:spPr>
      </p:pic>
      <p:sp>
        <p:nvSpPr>
          <p:cNvPr id="48" name="Google Shape;48;p17"/>
          <p:cNvSpPr txBox="1">
            <a:spLocks noGrp="1"/>
          </p:cNvSpPr>
          <p:nvPr>
            <p:ph type="body" idx="1"/>
          </p:nvPr>
        </p:nvSpPr>
        <p:spPr>
          <a:xfrm>
            <a:off x="1489438" y="2808561"/>
            <a:ext cx="8816975" cy="108417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SzPts val="2800"/>
              <a:buNone/>
              <a:defRPr>
                <a:latin typeface="Avenir"/>
                <a:ea typeface="Avenir"/>
                <a:cs typeface="Avenir"/>
                <a:sym typeface="Avenir"/>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CfAA Blank slide option">
  <p:cSld name="CfAA Blank slide option">
    <p:bg>
      <p:bgPr>
        <a:solidFill>
          <a:srgbClr val="F28A19"/>
        </a:solidFill>
        <a:effectLst/>
      </p:bgPr>
    </p:bg>
    <p:spTree>
      <p:nvGrpSpPr>
        <p:cNvPr id="1" name="Shape 49"/>
        <p:cNvGrpSpPr/>
        <p:nvPr/>
      </p:nvGrpSpPr>
      <p:grpSpPr>
        <a:xfrm>
          <a:off x="0" y="0"/>
          <a:ext cx="0" cy="0"/>
          <a:chOff x="0" y="0"/>
          <a:chExt cx="0" cy="0"/>
        </a:xfrm>
      </p:grpSpPr>
      <p:pic>
        <p:nvPicPr>
          <p:cNvPr id="50" name="Google Shape;50;p18"/>
          <p:cNvPicPr preferRelativeResize="0"/>
          <p:nvPr/>
        </p:nvPicPr>
        <p:blipFill rotWithShape="1">
          <a:blip r:embed="rId2">
            <a:alphaModFix/>
          </a:blip>
          <a:srcRect/>
          <a:stretch/>
        </p:blipFill>
        <p:spPr>
          <a:xfrm>
            <a:off x="0" y="-117568"/>
            <a:ext cx="12192000" cy="6975567"/>
          </a:xfrm>
          <a:prstGeom prst="rect">
            <a:avLst/>
          </a:prstGeom>
          <a:noFill/>
          <a:ln>
            <a:noFill/>
          </a:ln>
        </p:spPr>
      </p:pic>
      <p:pic>
        <p:nvPicPr>
          <p:cNvPr id="51" name="Google Shape;51;p18" descr="A white text on a black background&#10;&#10;Description automatically generated"/>
          <p:cNvPicPr preferRelativeResize="0"/>
          <p:nvPr/>
        </p:nvPicPr>
        <p:blipFill rotWithShape="1">
          <a:blip r:embed="rId3">
            <a:alphaModFix/>
          </a:blip>
          <a:srcRect/>
          <a:stretch/>
        </p:blipFill>
        <p:spPr>
          <a:xfrm>
            <a:off x="462012" y="125456"/>
            <a:ext cx="1560001" cy="4680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p:cSld name="Title and body">
    <p:bg>
      <p:bgPr>
        <a:solidFill>
          <a:srgbClr val="F28A19"/>
        </a:solidFill>
        <a:effectLst/>
      </p:bgPr>
    </p:bg>
    <p:spTree>
      <p:nvGrpSpPr>
        <p:cNvPr id="1" name="Shape 52"/>
        <p:cNvGrpSpPr/>
        <p:nvPr/>
      </p:nvGrpSpPr>
      <p:grpSpPr>
        <a:xfrm>
          <a:off x="0" y="0"/>
          <a:ext cx="0" cy="0"/>
          <a:chOff x="0" y="0"/>
          <a:chExt cx="0" cy="0"/>
        </a:xfrm>
      </p:grpSpPr>
      <p:pic>
        <p:nvPicPr>
          <p:cNvPr id="53" name="Google Shape;53;p7"/>
          <p:cNvPicPr preferRelativeResize="0"/>
          <p:nvPr/>
        </p:nvPicPr>
        <p:blipFill rotWithShape="1">
          <a:blip r:embed="rId2">
            <a:alphaModFix/>
          </a:blip>
          <a:srcRect/>
          <a:stretch/>
        </p:blipFill>
        <p:spPr>
          <a:xfrm>
            <a:off x="-4" y="0"/>
            <a:ext cx="12192004" cy="6858001"/>
          </a:xfrm>
          <a:prstGeom prst="rect">
            <a:avLst/>
          </a:prstGeom>
          <a:noFill/>
          <a:ln>
            <a:noFill/>
          </a:ln>
        </p:spPr>
      </p:pic>
      <p:sp>
        <p:nvSpPr>
          <p:cNvPr id="54" name="Google Shape;54;p7"/>
          <p:cNvSpPr txBox="1"/>
          <p:nvPr/>
        </p:nvSpPr>
        <p:spPr>
          <a:xfrm>
            <a:off x="663700" y="2872467"/>
            <a:ext cx="9448488" cy="1215200"/>
          </a:xfrm>
          <a:prstGeom prst="rect">
            <a:avLst/>
          </a:prstGeom>
          <a:noFill/>
          <a:ln>
            <a:noFill/>
          </a:ln>
        </p:spPr>
        <p:txBody>
          <a:bodyPr spcFirstLastPara="1" wrap="square" lIns="121900" tIns="121900" rIns="121900" bIns="121900" anchor="t" anchorCtr="0">
            <a:noAutofit/>
          </a:bodyPr>
          <a:lstStyle/>
          <a:p>
            <a:pPr marL="0" marR="0" lvl="0" indent="0" algn="l" rtl="0">
              <a:lnSpc>
                <a:spcPct val="80000"/>
              </a:lnSpc>
              <a:spcBef>
                <a:spcPts val="0"/>
              </a:spcBef>
              <a:spcAft>
                <a:spcPts val="0"/>
              </a:spcAft>
              <a:buClr>
                <a:srgbClr val="000000"/>
              </a:buClr>
              <a:buSzPts val="2800"/>
              <a:buFont typeface="Arial"/>
              <a:buNone/>
            </a:pPr>
            <a:endParaRPr sz="2800" b="0" i="0" u="none" strike="noStrike" cap="none">
              <a:solidFill>
                <a:schemeClr val="lt1"/>
              </a:solidFill>
              <a:latin typeface="Montserrat SemiBold"/>
              <a:ea typeface="Montserrat SemiBold"/>
              <a:cs typeface="Montserrat SemiBold"/>
              <a:sym typeface="Montserrat SemiBold"/>
            </a:endParaRPr>
          </a:p>
        </p:txBody>
      </p:sp>
      <p:sp>
        <p:nvSpPr>
          <p:cNvPr id="55" name="Google Shape;55;p7"/>
          <p:cNvSpPr txBox="1"/>
          <p:nvPr/>
        </p:nvSpPr>
        <p:spPr>
          <a:xfrm>
            <a:off x="663700" y="4554433"/>
            <a:ext cx="8270800" cy="1123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2400" b="0" i="0" u="sng" strike="noStrike" cap="none">
                <a:solidFill>
                  <a:schemeClr val="lt1"/>
                </a:solidFill>
                <a:latin typeface="Avenir"/>
                <a:ea typeface="Avenir"/>
                <a:cs typeface="Avenir"/>
                <a:sym typeface="Avenir"/>
                <a:hlinkClick r:id="rId3">
                  <a:extLst>
                    <a:ext uri="{A12FA001-AC4F-418D-AE19-62706E023703}">
                      <ahyp:hlinkClr xmlns:ahyp="http://schemas.microsoft.com/office/drawing/2018/hyperlinkcolor" val="tx"/>
                    </a:ext>
                  </a:extLst>
                </a:hlinkClick>
              </a:rPr>
              <a:t>www.york.ac.uk/assuring-autonomy</a:t>
            </a:r>
            <a:endParaRPr sz="2400" b="0" i="0" u="none" strike="noStrike" cap="none">
              <a:solidFill>
                <a:schemeClr val="lt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2400"/>
              <a:buFont typeface="Arial"/>
              <a:buNone/>
            </a:pPr>
            <a:r>
              <a:rPr lang="en-GB" sz="2400" b="0" i="0" u="sng" strike="noStrike" cap="none">
                <a:solidFill>
                  <a:schemeClr val="lt1"/>
                </a:solidFill>
                <a:latin typeface="Avenir"/>
                <a:ea typeface="Avenir"/>
                <a:cs typeface="Avenir"/>
                <a:sym typeface="Avenir"/>
                <a:hlinkClick r:id="rId4">
                  <a:extLst>
                    <a:ext uri="{A12FA001-AC4F-418D-AE19-62706E023703}">
                      <ahyp:hlinkClr xmlns:ahyp="http://schemas.microsoft.com/office/drawing/2018/hyperlinkcolor" val="tx"/>
                    </a:ext>
                  </a:extLst>
                </a:hlinkClick>
              </a:rPr>
              <a:t>assuring-autonomy@york.ac.uk</a:t>
            </a:r>
            <a:endParaRPr sz="2400" b="0" i="0" u="none" strike="noStrike" cap="none">
              <a:solidFill>
                <a:schemeClr val="lt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2400"/>
              <a:buFont typeface="Arial"/>
              <a:buNone/>
            </a:pPr>
            <a:r>
              <a:rPr lang="en-GB" sz="2400" b="0" i="0" u="sng" strike="noStrike" cap="none">
                <a:solidFill>
                  <a:schemeClr val="lt1"/>
                </a:solidFill>
                <a:latin typeface="Avenir"/>
                <a:ea typeface="Avenir"/>
                <a:cs typeface="Avenir"/>
                <a:sym typeface="Avenir"/>
                <a:hlinkClick r:id="rId5">
                  <a:extLst>
                    <a:ext uri="{A12FA001-AC4F-418D-AE19-62706E023703}">
                      <ahyp:hlinkClr xmlns:ahyp="http://schemas.microsoft.com/office/drawing/2018/hyperlinkcolor" val="tx"/>
                    </a:ext>
                  </a:extLst>
                </a:hlinkClick>
              </a:rPr>
              <a:t>Centre for Assuring Autonomy LinkedIn</a:t>
            </a:r>
            <a:endParaRPr sz="2400" b="0" i="0" u="none" strike="noStrike" cap="none">
              <a:solidFill>
                <a:schemeClr val="lt1"/>
              </a:solidFill>
              <a:latin typeface="Avenir"/>
              <a:ea typeface="Avenir"/>
              <a:cs typeface="Avenir"/>
              <a:sym typeface="Avenir"/>
            </a:endParaRPr>
          </a:p>
        </p:txBody>
      </p:sp>
      <p:sp>
        <p:nvSpPr>
          <p:cNvPr id="56" name="Google Shape;56;p7"/>
          <p:cNvSpPr txBox="1">
            <a:spLocks noGrp="1"/>
          </p:cNvSpPr>
          <p:nvPr>
            <p:ph type="body" idx="1"/>
          </p:nvPr>
        </p:nvSpPr>
        <p:spPr>
          <a:xfrm>
            <a:off x="529212" y="2660073"/>
            <a:ext cx="11247187" cy="1644812"/>
          </a:xfrm>
          <a:prstGeom prst="rect">
            <a:avLst/>
          </a:prstGeom>
          <a:noFill/>
          <a:ln>
            <a:noFill/>
          </a:ln>
        </p:spPr>
        <p:txBody>
          <a:bodyPr spcFirstLastPara="1" wrap="square" lIns="91425" tIns="91425" rIns="91425" bIns="91425" anchor="t" anchorCtr="0">
            <a:normAutofit/>
          </a:bodyPr>
          <a:lstStyle>
            <a:lvl1pPr marL="457200" lvl="0" indent="-228600" algn="l">
              <a:lnSpc>
                <a:spcPct val="90000"/>
              </a:lnSpc>
              <a:spcBef>
                <a:spcPts val="0"/>
              </a:spcBef>
              <a:spcAft>
                <a:spcPts val="0"/>
              </a:spcAft>
              <a:buClr>
                <a:schemeClr val="lt1"/>
              </a:buClr>
              <a:buSzPts val="1800"/>
              <a:buNone/>
              <a:defRPr>
                <a:solidFill>
                  <a:schemeClr val="lt1"/>
                </a:solidFill>
                <a:latin typeface="Montserrat"/>
                <a:ea typeface="Montserrat"/>
                <a:cs typeface="Montserrat"/>
                <a:sym typeface="Montserrat"/>
              </a:defRPr>
            </a:lvl1pPr>
            <a:lvl2pPr marL="914400" lvl="1" indent="-317500" algn="l">
              <a:lnSpc>
                <a:spcPct val="90000"/>
              </a:lnSpc>
              <a:spcBef>
                <a:spcPts val="0"/>
              </a:spcBef>
              <a:spcAft>
                <a:spcPts val="0"/>
              </a:spcAft>
              <a:buClr>
                <a:schemeClr val="dk1"/>
              </a:buClr>
              <a:buSzPts val="1400"/>
              <a:buChar char="○"/>
              <a:defRPr/>
            </a:lvl2pPr>
            <a:lvl3pPr marL="1371600" lvl="2" indent="-317500" algn="l">
              <a:lnSpc>
                <a:spcPct val="90000"/>
              </a:lnSpc>
              <a:spcBef>
                <a:spcPts val="0"/>
              </a:spcBef>
              <a:spcAft>
                <a:spcPts val="0"/>
              </a:spcAft>
              <a:buClr>
                <a:schemeClr val="dk1"/>
              </a:buClr>
              <a:buSzPts val="1400"/>
              <a:buChar char="■"/>
              <a:defRPr/>
            </a:lvl3pPr>
            <a:lvl4pPr marL="1828800" lvl="3" indent="-317500" algn="l">
              <a:lnSpc>
                <a:spcPct val="90000"/>
              </a:lnSpc>
              <a:spcBef>
                <a:spcPts val="0"/>
              </a:spcBef>
              <a:spcAft>
                <a:spcPts val="0"/>
              </a:spcAft>
              <a:buClr>
                <a:schemeClr val="dk1"/>
              </a:buClr>
              <a:buSzPts val="1400"/>
              <a:buChar char="●"/>
              <a:defRPr/>
            </a:lvl4pPr>
            <a:lvl5pPr marL="2286000" lvl="4" indent="-317500" algn="l">
              <a:lnSpc>
                <a:spcPct val="90000"/>
              </a:lnSpc>
              <a:spcBef>
                <a:spcPts val="0"/>
              </a:spcBef>
              <a:spcAft>
                <a:spcPts val="0"/>
              </a:spcAft>
              <a:buClr>
                <a:schemeClr val="dk1"/>
              </a:buClr>
              <a:buSzPts val="1400"/>
              <a:buChar char="○"/>
              <a:defRPr/>
            </a:lvl5pPr>
            <a:lvl6pPr marL="2743200" lvl="5" indent="-317500" algn="l">
              <a:lnSpc>
                <a:spcPct val="90000"/>
              </a:lnSpc>
              <a:spcBef>
                <a:spcPts val="0"/>
              </a:spcBef>
              <a:spcAft>
                <a:spcPts val="0"/>
              </a:spcAft>
              <a:buClr>
                <a:schemeClr val="dk1"/>
              </a:buClr>
              <a:buSzPts val="1400"/>
              <a:buChar char="■"/>
              <a:defRPr/>
            </a:lvl6pPr>
            <a:lvl7pPr marL="3200400" lvl="6" indent="-317500" algn="l">
              <a:lnSpc>
                <a:spcPct val="90000"/>
              </a:lnSpc>
              <a:spcBef>
                <a:spcPts val="0"/>
              </a:spcBef>
              <a:spcAft>
                <a:spcPts val="0"/>
              </a:spcAft>
              <a:buClr>
                <a:schemeClr val="dk1"/>
              </a:buClr>
              <a:buSzPts val="1400"/>
              <a:buChar char="●"/>
              <a:defRPr/>
            </a:lvl7pPr>
            <a:lvl8pPr marL="3657600" lvl="7" indent="-317500" algn="l">
              <a:lnSpc>
                <a:spcPct val="90000"/>
              </a:lnSpc>
              <a:spcBef>
                <a:spcPts val="0"/>
              </a:spcBef>
              <a:spcAft>
                <a:spcPts val="0"/>
              </a:spcAft>
              <a:buClr>
                <a:schemeClr val="dk1"/>
              </a:buClr>
              <a:buSzPts val="1400"/>
              <a:buChar char="○"/>
              <a:defRPr/>
            </a:lvl8pPr>
            <a:lvl9pPr marL="4114800" lvl="8" indent="-317500" algn="l">
              <a:lnSpc>
                <a:spcPct val="90000"/>
              </a:lnSpc>
              <a:spcBef>
                <a:spcPts val="0"/>
              </a:spcBef>
              <a:spcAft>
                <a:spcPts val="0"/>
              </a:spcAft>
              <a:buClr>
                <a:schemeClr val="dk1"/>
              </a:buClr>
              <a:buSzPts val="1400"/>
              <a:buChar char="■"/>
              <a:defRPr/>
            </a:lvl9pPr>
          </a:lstStyle>
          <a:p>
            <a:endParaRPr/>
          </a:p>
        </p:txBody>
      </p:sp>
      <p:pic>
        <p:nvPicPr>
          <p:cNvPr id="57" name="Google Shape;57;p7" descr="White Centre for Assuring Autonomy logo on an orange background."/>
          <p:cNvPicPr preferRelativeResize="0"/>
          <p:nvPr/>
        </p:nvPicPr>
        <p:blipFill rotWithShape="1">
          <a:blip r:embed="rId6">
            <a:alphaModFix/>
          </a:blip>
          <a:srcRect/>
          <a:stretch/>
        </p:blipFill>
        <p:spPr>
          <a:xfrm>
            <a:off x="663700" y="622579"/>
            <a:ext cx="6067582" cy="1820275"/>
          </a:xfrm>
          <a:prstGeom prst="rect">
            <a:avLst/>
          </a:prstGeom>
          <a:noFill/>
          <a:ln>
            <a:noFill/>
          </a:ln>
        </p:spPr>
      </p:pic>
      <p:pic>
        <p:nvPicPr>
          <p:cNvPr id="58" name="Google Shape;58;p7" descr="White University of York logo on an orange background"/>
          <p:cNvPicPr preferRelativeResize="0"/>
          <p:nvPr/>
        </p:nvPicPr>
        <p:blipFill rotWithShape="1">
          <a:blip r:embed="rId7">
            <a:alphaModFix/>
          </a:blip>
          <a:srcRect/>
          <a:stretch/>
        </p:blipFill>
        <p:spPr>
          <a:xfrm>
            <a:off x="7940480" y="629179"/>
            <a:ext cx="3000773" cy="1384106"/>
          </a:xfrm>
          <a:prstGeom prst="rect">
            <a:avLst/>
          </a:prstGeom>
          <a:noFill/>
          <a:ln>
            <a:noFill/>
          </a:ln>
        </p:spPr>
      </p:pic>
      <p:pic>
        <p:nvPicPr>
          <p:cNvPr id="59" name="Google Shape;59;p7" descr="White Lloyd's Register Foundation logo on an orange background."/>
          <p:cNvPicPr preferRelativeResize="0"/>
          <p:nvPr/>
        </p:nvPicPr>
        <p:blipFill rotWithShape="1">
          <a:blip r:embed="rId8">
            <a:alphaModFix/>
          </a:blip>
          <a:srcRect/>
          <a:stretch/>
        </p:blipFill>
        <p:spPr>
          <a:xfrm>
            <a:off x="10475495" y="4712195"/>
            <a:ext cx="1598239" cy="197719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pic>
        <p:nvPicPr>
          <p:cNvPr id="15" name="Google Shape;15;p4"/>
          <p:cNvPicPr preferRelativeResize="0"/>
          <p:nvPr/>
        </p:nvPicPr>
        <p:blipFill rotWithShape="1">
          <a:blip r:embed="rId9">
            <a:alphaModFix/>
          </a:blip>
          <a:srcRect/>
          <a:stretch/>
        </p:blipFill>
        <p:spPr>
          <a:xfrm>
            <a:off x="1" y="0"/>
            <a:ext cx="12192000" cy="6858000"/>
          </a:xfrm>
          <a:prstGeom prst="rect">
            <a:avLst/>
          </a:prstGeom>
          <a:noFill/>
          <a:ln>
            <a:noFill/>
          </a:ln>
        </p:spPr>
      </p:pic>
      <p:pic>
        <p:nvPicPr>
          <p:cNvPr id="16" name="Google Shape;16;p4" descr="White Centre for Assuring Autonomy logo on a turquoise background."/>
          <p:cNvPicPr preferRelativeResize="0"/>
          <p:nvPr/>
        </p:nvPicPr>
        <p:blipFill rotWithShape="1">
          <a:blip r:embed="rId10">
            <a:alphaModFix/>
          </a:blip>
          <a:srcRect/>
          <a:stretch/>
        </p:blipFill>
        <p:spPr>
          <a:xfrm>
            <a:off x="723627" y="506878"/>
            <a:ext cx="5903214" cy="1749519"/>
          </a:xfrm>
          <a:prstGeom prst="rect">
            <a:avLst/>
          </a:prstGeom>
          <a:noFill/>
          <a:ln>
            <a:noFill/>
          </a:ln>
        </p:spPr>
      </p:pic>
      <p:pic>
        <p:nvPicPr>
          <p:cNvPr id="17" name="Google Shape;17;p4" descr="White Lloyd's Register Foundation logo on an orange background."/>
          <p:cNvPicPr preferRelativeResize="0"/>
          <p:nvPr/>
        </p:nvPicPr>
        <p:blipFill rotWithShape="1">
          <a:blip r:embed="rId11">
            <a:alphaModFix/>
          </a:blip>
          <a:srcRect/>
          <a:stretch/>
        </p:blipFill>
        <p:spPr>
          <a:xfrm>
            <a:off x="10475495" y="4712195"/>
            <a:ext cx="1598239" cy="1977195"/>
          </a:xfrm>
          <a:prstGeom prst="rect">
            <a:avLst/>
          </a:prstGeom>
          <a:noFill/>
          <a:ln>
            <a:noFill/>
          </a:ln>
        </p:spPr>
      </p:pic>
      <p:pic>
        <p:nvPicPr>
          <p:cNvPr id="18" name="Google Shape;18;p4" descr="White University of York logo on a turquoise background"/>
          <p:cNvPicPr preferRelativeResize="0"/>
          <p:nvPr/>
        </p:nvPicPr>
        <p:blipFill rotWithShape="1">
          <a:blip r:embed="rId12">
            <a:alphaModFix/>
          </a:blip>
          <a:srcRect/>
          <a:stretch/>
        </p:blipFill>
        <p:spPr>
          <a:xfrm>
            <a:off x="7940480" y="629179"/>
            <a:ext cx="3000773" cy="138410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hyperlink" Target="https://rail-research.europa.eu/system_pillar/system-pillar-system-of-systems-sos-approach/" TargetMode="External"/><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hyperlink" Target="https://openbve-project.net/download/" TargetMode="External"/><Relationship Id="rId2" Type="http://schemas.openxmlformats.org/officeDocument/2006/relationships/image" Target="../media/image37.png"/><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hyperlink" Target="mailto:josh.hunter@york.ac.uk" TargetMode="External"/><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s://www.linkedin.com/in/josh-hunter-692037197/"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hyperlink" Target="mailto:Josh.Hunter@York.ac.uk" TargetMode="External"/><Relationship Id="rId4" Type="http://schemas.openxmlformats.org/officeDocument/2006/relationships/hyperlink" Target="https://github.com/TortoiseFather/SACRED"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6.xml"/><Relationship Id="rId5" Type="http://schemas.openxmlformats.org/officeDocument/2006/relationships/image" Target="../media/image45.jpeg"/><Relationship Id="rId4" Type="http://schemas.openxmlformats.org/officeDocument/2006/relationships/image" Target="../media/image44.jpeg"/></Relationships>
</file>

<file path=ppt/slides/_rels/slide18.xml.rels><?xml version="1.0" encoding="UTF-8" standalone="yes"?>
<Relationships xmlns="http://schemas.openxmlformats.org/package/2006/relationships"><Relationship Id="rId3" Type="http://schemas.openxmlformats.org/officeDocument/2006/relationships/hyperlink" Target="https://www.sciencedirect.com/science/article/pii/S0001457502000246" TargetMode="External"/><Relationship Id="rId7" Type="http://schemas.openxmlformats.org/officeDocument/2006/relationships/hyperlink" Target="https://www.sceiencedirect.com/science/article/pii/S0739885912002077" TargetMode="External"/><Relationship Id="rId2" Type="http://schemas.openxmlformats.org/officeDocument/2006/relationships/hyperlink" Target="https://www.sciencedirect.com/science/article/pii/S0925753520303180" TargetMode="External"/><Relationship Id="rId1" Type="http://schemas.openxmlformats.org/officeDocument/2006/relationships/slideLayout" Target="../slideLayouts/slideLayout6.xml"/><Relationship Id="rId6" Type="http://schemas.openxmlformats.org/officeDocument/2006/relationships/hyperlink" Target="https://www.sciencedirect.com/science/article/pii/S0001457511002806" TargetMode="External"/><Relationship Id="rId5" Type="http://schemas.openxmlformats.org/officeDocument/2006/relationships/hyperlink" Target="https://dataportal.orr.gov.uk/statistics/usage/passenger-rail-usage/" TargetMode="External"/><Relationship Id="rId4" Type="http://schemas.openxmlformats.org/officeDocument/2006/relationships/hyperlink" Target="https://ieeexplore.ieee.org/stamp/stamp.jsp?tp=&amp;arnumber=574343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hyperlink" Target="https://railcam.uk/diagrams/x_anydiag.php?di=Tyneside" TargetMode="External"/><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
          <p:cNvSpPr txBox="1">
            <a:spLocks noGrp="1"/>
          </p:cNvSpPr>
          <p:nvPr>
            <p:ph type="ctrTitle"/>
          </p:nvPr>
        </p:nvSpPr>
        <p:spPr>
          <a:xfrm>
            <a:off x="663700" y="2482850"/>
            <a:ext cx="10201150" cy="1720850"/>
          </a:xfrm>
          <a:prstGeom prst="rect">
            <a:avLst/>
          </a:prstGeom>
          <a:noFill/>
          <a:ln>
            <a:noFill/>
          </a:ln>
        </p:spPr>
        <p:txBody>
          <a:bodyPr spcFirstLastPara="1" wrap="square" lIns="121900" tIns="121900" rIns="121900" bIns="121900" anchor="b" anchorCtr="0">
            <a:normAutofit fontScale="90000"/>
          </a:bodyPr>
          <a:lstStyle/>
          <a:p>
            <a:pPr marL="0" lvl="0" indent="0" rtl="0">
              <a:lnSpc>
                <a:spcPct val="90000"/>
              </a:lnSpc>
              <a:spcBef>
                <a:spcPts val="0"/>
              </a:spcBef>
              <a:spcAft>
                <a:spcPts val="0"/>
              </a:spcAft>
              <a:buClr>
                <a:schemeClr val="lt1"/>
              </a:buClr>
              <a:buSzPts val="3200"/>
              <a:buFont typeface="Montserrat SemiBold"/>
              <a:buNone/>
            </a:pPr>
            <a:r>
              <a:rPr lang="en-US" sz="4400" dirty="0">
                <a:latin typeface="Yu Mincho" panose="02020400000000000000" pitchFamily="18" charset="-128"/>
                <a:ea typeface="Yu Mincho" panose="02020400000000000000" pitchFamily="18" charset="-128"/>
              </a:rPr>
              <a:t>Safe Autonomy of Complex Railway Environments within a Digital space</a:t>
            </a:r>
            <a:br>
              <a:rPr lang="en-US" sz="4400" dirty="0">
                <a:latin typeface="Yu Mincho" panose="02020400000000000000" pitchFamily="18" charset="-128"/>
                <a:ea typeface="Yu Mincho" panose="02020400000000000000" pitchFamily="18" charset="-128"/>
              </a:rPr>
            </a:br>
            <a:r>
              <a:rPr lang="en-US" sz="2700" dirty="0">
                <a:solidFill>
                  <a:schemeClr val="tx2">
                    <a:lumMod val="75000"/>
                  </a:schemeClr>
                </a:solidFill>
                <a:latin typeface="Yu Mincho" panose="02020400000000000000" pitchFamily="18" charset="-128"/>
                <a:ea typeface="Yu Mincho" panose="02020400000000000000" pitchFamily="18" charset="-128"/>
              </a:rPr>
              <a:t>The SACRED Methodology.</a:t>
            </a:r>
            <a:endParaRPr dirty="0">
              <a:solidFill>
                <a:schemeClr val="tx2">
                  <a:lumMod val="75000"/>
                </a:schemeClr>
              </a:solidFill>
              <a:latin typeface="Yu Mincho" panose="02020400000000000000" pitchFamily="18" charset="-128"/>
              <a:ea typeface="Yu Mincho" panose="02020400000000000000" pitchFamily="18" charset="-128"/>
            </a:endParaRPr>
          </a:p>
        </p:txBody>
      </p:sp>
      <p:sp>
        <p:nvSpPr>
          <p:cNvPr id="67" name="Google Shape;67;p1"/>
          <p:cNvSpPr txBox="1"/>
          <p:nvPr/>
        </p:nvSpPr>
        <p:spPr>
          <a:xfrm>
            <a:off x="663700" y="4554433"/>
            <a:ext cx="8270800" cy="1123200"/>
          </a:xfrm>
          <a:prstGeom prst="rect">
            <a:avLst/>
          </a:prstGeom>
          <a:noFill/>
          <a:ln>
            <a:noFill/>
          </a:ln>
        </p:spPr>
        <p:txBody>
          <a:bodyPr spcFirstLastPara="1" wrap="square" lIns="121900" tIns="121900" rIns="121900" bIns="121900" anchor="t" anchorCtr="0">
            <a:noAutofit/>
          </a:bodyPr>
          <a:lstStyle/>
          <a:p>
            <a:r>
              <a:rPr lang="en-GB" dirty="0">
                <a:latin typeface="+mn-lt"/>
              </a:rPr>
              <a:t>This document explores the key differences between an ODD (as defined by researchers at Fraunhofer IKS) an ODM (as defined by researchers at </a:t>
            </a:r>
            <a:r>
              <a:rPr lang="en-GB" dirty="0" err="1">
                <a:latin typeface="+mn-lt"/>
              </a:rPr>
              <a:t>CfAA</a:t>
            </a:r>
            <a:r>
              <a:rPr lang="en-GB" dirty="0">
                <a:latin typeface="+mn-lt"/>
              </a:rPr>
              <a:t>) as well as giving a quick overview of the SACRED methodology.</a:t>
            </a:r>
          </a:p>
          <a:p>
            <a:pPr marL="0" marR="0" lvl="0" indent="0" algn="l" rtl="0">
              <a:lnSpc>
                <a:spcPct val="100000"/>
              </a:lnSpc>
              <a:spcBef>
                <a:spcPts val="0"/>
              </a:spcBef>
              <a:spcAft>
                <a:spcPts val="0"/>
              </a:spcAft>
              <a:buClr>
                <a:srgbClr val="000000"/>
              </a:buClr>
              <a:buSzPts val="2400"/>
              <a:buFont typeface="Arial"/>
              <a:buNone/>
            </a:pPr>
            <a:r>
              <a:rPr lang="en-GB" b="0" i="0" u="none" strike="noStrike" cap="none" dirty="0">
                <a:solidFill>
                  <a:schemeClr val="lt1"/>
                </a:solidFill>
                <a:latin typeface="+mn-lt"/>
                <a:ea typeface="Avenir"/>
                <a:cs typeface="Avenir"/>
                <a:sym typeface="Avenir"/>
              </a:rPr>
              <a:t>Josh Hunter, PGR</a:t>
            </a:r>
            <a:endParaRPr b="0" i="0" u="none" strike="noStrike" cap="none" dirty="0">
              <a:solidFill>
                <a:schemeClr val="lt1"/>
              </a:solidFill>
              <a:latin typeface="+mn-lt"/>
              <a:ea typeface="Avenir"/>
              <a:cs typeface="Avenir"/>
              <a:sym typeface="Aveni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B5CB"/>
        </a:solidFill>
        <a:effectLst/>
      </p:bgPr>
    </p:bg>
    <p:spTree>
      <p:nvGrpSpPr>
        <p:cNvPr id="1" name="Shape 92"/>
        <p:cNvGrpSpPr/>
        <p:nvPr/>
      </p:nvGrpSpPr>
      <p:grpSpPr>
        <a:xfrm>
          <a:off x="0" y="0"/>
          <a:ext cx="0" cy="0"/>
          <a:chOff x="0" y="0"/>
          <a:chExt cx="0" cy="0"/>
        </a:xfrm>
      </p:grpSpPr>
      <p:pic>
        <p:nvPicPr>
          <p:cNvPr id="5" name="Picture 4" descr="A diagram of a communication structure&#10;&#10;Description automatically generated">
            <a:extLst>
              <a:ext uri="{FF2B5EF4-FFF2-40B4-BE49-F238E27FC236}">
                <a16:creationId xmlns:a16="http://schemas.microsoft.com/office/drawing/2014/main" id="{D2C39E1A-0C40-5B90-C1C6-682A10E313AC}"/>
              </a:ext>
            </a:extLst>
          </p:cNvPr>
          <p:cNvPicPr>
            <a:picLocks noChangeAspect="1"/>
          </p:cNvPicPr>
          <p:nvPr/>
        </p:nvPicPr>
        <p:blipFill>
          <a:blip r:embed="rId3"/>
          <a:stretch>
            <a:fillRect/>
          </a:stretch>
        </p:blipFill>
        <p:spPr>
          <a:xfrm>
            <a:off x="581153" y="1536881"/>
            <a:ext cx="4164013" cy="3066276"/>
          </a:xfrm>
          <a:prstGeom prst="rect">
            <a:avLst/>
          </a:prstGeom>
        </p:spPr>
      </p:pic>
      <p:sp>
        <p:nvSpPr>
          <p:cNvPr id="93" name="Google Shape;93;p13"/>
          <p:cNvSpPr txBox="1">
            <a:spLocks noGrp="1"/>
          </p:cNvSpPr>
          <p:nvPr>
            <p:ph type="body" idx="1"/>
          </p:nvPr>
        </p:nvSpPr>
        <p:spPr>
          <a:xfrm>
            <a:off x="340088" y="725761"/>
            <a:ext cx="11210562" cy="1084170"/>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sz="3200" dirty="0">
                <a:latin typeface="Yu Mincho" panose="02020400000000000000" pitchFamily="18" charset="-128"/>
                <a:ea typeface="Yu Mincho" panose="02020400000000000000" pitchFamily="18" charset="-128"/>
              </a:rPr>
              <a:t>Overview of the Tyne and Wear Metro, an ECO approach</a:t>
            </a:r>
            <a:endParaRPr sz="3200" dirty="0">
              <a:latin typeface="Yu Mincho" panose="02020400000000000000" pitchFamily="18" charset="-128"/>
              <a:ea typeface="Yu Mincho" panose="02020400000000000000" pitchFamily="18" charset="-128"/>
            </a:endParaRPr>
          </a:p>
        </p:txBody>
      </p:sp>
      <p:pic>
        <p:nvPicPr>
          <p:cNvPr id="7" name="Picture 6" descr="A diagram of a diagram&#10;&#10;Description automatically generated">
            <a:extLst>
              <a:ext uri="{FF2B5EF4-FFF2-40B4-BE49-F238E27FC236}">
                <a16:creationId xmlns:a16="http://schemas.microsoft.com/office/drawing/2014/main" id="{ADA90FFA-00D5-15F4-1ADF-C95B04B88D11}"/>
              </a:ext>
            </a:extLst>
          </p:cNvPr>
          <p:cNvPicPr>
            <a:picLocks noChangeAspect="1"/>
          </p:cNvPicPr>
          <p:nvPr/>
        </p:nvPicPr>
        <p:blipFill>
          <a:blip r:embed="rId4"/>
          <a:stretch>
            <a:fillRect/>
          </a:stretch>
        </p:blipFill>
        <p:spPr>
          <a:xfrm>
            <a:off x="5876562" y="3702050"/>
            <a:ext cx="6315438" cy="2898821"/>
          </a:xfrm>
          <a:prstGeom prst="rect">
            <a:avLst/>
          </a:prstGeom>
        </p:spPr>
      </p:pic>
      <p:pic>
        <p:nvPicPr>
          <p:cNvPr id="9" name="Picture 8" descr="A diagram of a network&#10;&#10;Description automatically generated">
            <a:extLst>
              <a:ext uri="{FF2B5EF4-FFF2-40B4-BE49-F238E27FC236}">
                <a16:creationId xmlns:a16="http://schemas.microsoft.com/office/drawing/2014/main" id="{11CA84A3-D946-E5F4-0979-B39E74086FFF}"/>
              </a:ext>
            </a:extLst>
          </p:cNvPr>
          <p:cNvPicPr>
            <a:picLocks noChangeAspect="1"/>
          </p:cNvPicPr>
          <p:nvPr/>
        </p:nvPicPr>
        <p:blipFill>
          <a:blip r:embed="rId5"/>
          <a:srcRect b="65555"/>
          <a:stretch/>
        </p:blipFill>
        <p:spPr>
          <a:xfrm>
            <a:off x="5906982" y="1987731"/>
            <a:ext cx="3250081" cy="1441269"/>
          </a:xfrm>
          <a:prstGeom prst="rect">
            <a:avLst/>
          </a:prstGeom>
        </p:spPr>
      </p:pic>
      <p:sp>
        <p:nvSpPr>
          <p:cNvPr id="10" name="TextBox 9">
            <a:extLst>
              <a:ext uri="{FF2B5EF4-FFF2-40B4-BE49-F238E27FC236}">
                <a16:creationId xmlns:a16="http://schemas.microsoft.com/office/drawing/2014/main" id="{4063F730-67C4-4FA5-D23E-121321209D1D}"/>
              </a:ext>
            </a:extLst>
          </p:cNvPr>
          <p:cNvSpPr txBox="1"/>
          <p:nvPr/>
        </p:nvSpPr>
        <p:spPr>
          <a:xfrm>
            <a:off x="508000" y="4767808"/>
            <a:ext cx="5194300" cy="907941"/>
          </a:xfrm>
          <a:prstGeom prst="rect">
            <a:avLst/>
          </a:prstGeom>
          <a:noFill/>
        </p:spPr>
        <p:txBody>
          <a:bodyPr wrap="square" rtlCol="0">
            <a:spAutoFit/>
          </a:bodyPr>
          <a:lstStyle/>
          <a:p>
            <a:r>
              <a:rPr lang="en-US" sz="1200" dirty="0"/>
              <a:t>Assuming signal data can be gathered, instead the communication hierarchy will be conceded as above* with a control structure as illustrated to the right**</a:t>
            </a:r>
          </a:p>
          <a:p>
            <a:r>
              <a:rPr lang="en-US" sz="1000" dirty="0"/>
              <a:t>*</a:t>
            </a:r>
            <a:r>
              <a:rPr lang="en-US" sz="700" dirty="0"/>
              <a:t>(abstracted from </a:t>
            </a:r>
            <a:r>
              <a:rPr lang="en-US" sz="700" dirty="0">
                <a:hlinkClick r:id="rId6"/>
              </a:rPr>
              <a:t>https://rail-research.europa.eu/system_pillar/system-pillar-system-of-systems-sos-approach/</a:t>
            </a:r>
            <a:r>
              <a:rPr lang="en-US" sz="700" dirty="0"/>
              <a:t>) </a:t>
            </a:r>
          </a:p>
          <a:p>
            <a:r>
              <a:rPr lang="en-US" sz="700" dirty="0"/>
              <a:t>**This is the British model as the European model is unavailable.</a:t>
            </a:r>
            <a:endParaRPr lang="en-GB" sz="1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9CA8F0-E56E-40F0-B2A1-BB8CDA58FC1B}"/>
              </a:ext>
            </a:extLst>
          </p:cNvPr>
          <p:cNvPicPr>
            <a:picLocks noChangeAspect="1"/>
          </p:cNvPicPr>
          <p:nvPr/>
        </p:nvPicPr>
        <p:blipFill>
          <a:blip r:embed="rId2"/>
          <a:stretch>
            <a:fillRect/>
          </a:stretch>
        </p:blipFill>
        <p:spPr>
          <a:xfrm>
            <a:off x="0" y="0"/>
            <a:ext cx="12192000" cy="1002778"/>
          </a:xfrm>
          <a:prstGeom prst="rect">
            <a:avLst/>
          </a:prstGeom>
        </p:spPr>
      </p:pic>
      <p:sp>
        <p:nvSpPr>
          <p:cNvPr id="2" name="Text Placeholder 1">
            <a:extLst>
              <a:ext uri="{FF2B5EF4-FFF2-40B4-BE49-F238E27FC236}">
                <a16:creationId xmlns:a16="http://schemas.microsoft.com/office/drawing/2014/main" id="{26D6FDA6-0584-064E-73CF-1D1C0D67889F}"/>
              </a:ext>
            </a:extLst>
          </p:cNvPr>
          <p:cNvSpPr>
            <a:spLocks noGrp="1"/>
          </p:cNvSpPr>
          <p:nvPr>
            <p:ph type="body" idx="1"/>
          </p:nvPr>
        </p:nvSpPr>
        <p:spPr>
          <a:xfrm>
            <a:off x="0" y="681311"/>
            <a:ext cx="12192000" cy="1084170"/>
          </a:xfrm>
        </p:spPr>
        <p:txBody>
          <a:bodyPr>
            <a:normAutofit/>
          </a:bodyPr>
          <a:lstStyle/>
          <a:p>
            <a:r>
              <a:rPr lang="en-GB" sz="3200" dirty="0">
                <a:latin typeface="Yu Mincho" panose="02020400000000000000" pitchFamily="18" charset="-128"/>
                <a:ea typeface="Yu Mincho" panose="02020400000000000000" pitchFamily="18" charset="-128"/>
              </a:rPr>
              <a:t>The EGO within the ECO.</a:t>
            </a:r>
          </a:p>
        </p:txBody>
      </p:sp>
      <p:sp>
        <p:nvSpPr>
          <p:cNvPr id="6" name="Text Placeholder 3">
            <a:extLst>
              <a:ext uri="{FF2B5EF4-FFF2-40B4-BE49-F238E27FC236}">
                <a16:creationId xmlns:a16="http://schemas.microsoft.com/office/drawing/2014/main" id="{C4AE00A8-B445-250E-FAAF-01252C7DA48F}"/>
              </a:ext>
            </a:extLst>
          </p:cNvPr>
          <p:cNvSpPr txBox="1">
            <a:spLocks/>
          </p:cNvSpPr>
          <p:nvPr/>
        </p:nvSpPr>
        <p:spPr>
          <a:xfrm>
            <a:off x="0" y="1308281"/>
            <a:ext cx="12192000" cy="914400"/>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2000" b="1" dirty="0">
                <a:solidFill>
                  <a:schemeClr val="tx2">
                    <a:lumMod val="75000"/>
                  </a:schemeClr>
                </a:solidFill>
                <a:latin typeface="Yu Gothic" panose="020B0400000000000000" pitchFamily="34" charset="-128"/>
                <a:ea typeface="Yu Gothic" panose="020B0400000000000000" pitchFamily="34" charset="-128"/>
              </a:rPr>
              <a:t>How to apply ego-vehicle research to an ecosystem dynamic?</a:t>
            </a:r>
          </a:p>
        </p:txBody>
      </p:sp>
      <p:sp>
        <p:nvSpPr>
          <p:cNvPr id="7" name="TextBox 6">
            <a:extLst>
              <a:ext uri="{FF2B5EF4-FFF2-40B4-BE49-F238E27FC236}">
                <a16:creationId xmlns:a16="http://schemas.microsoft.com/office/drawing/2014/main" id="{4C431F1F-79F1-9371-2A53-FC1AFD635B87}"/>
              </a:ext>
            </a:extLst>
          </p:cNvPr>
          <p:cNvSpPr txBox="1"/>
          <p:nvPr/>
        </p:nvSpPr>
        <p:spPr>
          <a:xfrm>
            <a:off x="108700" y="2000379"/>
            <a:ext cx="11822950" cy="1384995"/>
          </a:xfrm>
          <a:prstGeom prst="rect">
            <a:avLst/>
          </a:prstGeom>
          <a:noFill/>
        </p:spPr>
        <p:txBody>
          <a:bodyPr wrap="square" rtlCol="0">
            <a:spAutoFit/>
          </a:bodyPr>
          <a:lstStyle/>
          <a:p>
            <a:r>
              <a:rPr lang="en-GB" dirty="0"/>
              <a:t>I previously referenced rail as an “Ego-Vehicle within an Eco-System.” Communication with signalling officers and dispatch doesn’t matter when there’s an intruder on the track x meters in front of you and your stopping distance is x+50 meters.</a:t>
            </a:r>
          </a:p>
          <a:p>
            <a:endParaRPr lang="en-GB" dirty="0"/>
          </a:p>
          <a:p>
            <a:r>
              <a:rPr lang="en-GB" dirty="0"/>
              <a:t>The distinction is between *Metrics that matter in the moment* and *Metrics that matter after the fact.* This is a distinction integral to SACRED, both for the purpose of training and assuring a machine learning system through steps 2 and 6, but also for generating proof of harm reduction for steps 4 and 5.</a:t>
            </a:r>
          </a:p>
        </p:txBody>
      </p:sp>
      <p:pic>
        <p:nvPicPr>
          <p:cNvPr id="9" name="Picture 8" descr="A collage of a diagram&#10;&#10;Description automatically generated">
            <a:extLst>
              <a:ext uri="{FF2B5EF4-FFF2-40B4-BE49-F238E27FC236}">
                <a16:creationId xmlns:a16="http://schemas.microsoft.com/office/drawing/2014/main" id="{1C2CD6CF-591F-4E1D-CA87-5A1BB1D45D8F}"/>
              </a:ext>
            </a:extLst>
          </p:cNvPr>
          <p:cNvPicPr>
            <a:picLocks noChangeAspect="1"/>
          </p:cNvPicPr>
          <p:nvPr/>
        </p:nvPicPr>
        <p:blipFill>
          <a:blip r:embed="rId3"/>
          <a:srcRect l="50000" t="68067" r="343" b="22262"/>
          <a:stretch/>
        </p:blipFill>
        <p:spPr>
          <a:xfrm>
            <a:off x="3345231" y="5342801"/>
            <a:ext cx="8784107" cy="1210614"/>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56657046-C0C4-FFC1-BB81-AFCBC36C6442}"/>
              </a:ext>
            </a:extLst>
          </p:cNvPr>
          <p:cNvPicPr>
            <a:picLocks noChangeAspect="1"/>
          </p:cNvPicPr>
          <p:nvPr/>
        </p:nvPicPr>
        <p:blipFill>
          <a:blip r:embed="rId4"/>
          <a:srcRect l="65204" t="33148" b="50741"/>
          <a:stretch/>
        </p:blipFill>
        <p:spPr>
          <a:xfrm>
            <a:off x="3951384" y="3429000"/>
            <a:ext cx="5511050" cy="1913801"/>
          </a:xfrm>
          <a:prstGeom prst="rect">
            <a:avLst/>
          </a:prstGeom>
        </p:spPr>
      </p:pic>
      <p:pic>
        <p:nvPicPr>
          <p:cNvPr id="13" name="Picture 12">
            <a:extLst>
              <a:ext uri="{FF2B5EF4-FFF2-40B4-BE49-F238E27FC236}">
                <a16:creationId xmlns:a16="http://schemas.microsoft.com/office/drawing/2014/main" id="{9FB98417-C65B-99E9-70BC-9BB4FD771395}"/>
              </a:ext>
            </a:extLst>
          </p:cNvPr>
          <p:cNvPicPr>
            <a:picLocks noChangeAspect="1"/>
          </p:cNvPicPr>
          <p:nvPr/>
        </p:nvPicPr>
        <p:blipFill>
          <a:blip r:embed="rId5"/>
          <a:stretch>
            <a:fillRect/>
          </a:stretch>
        </p:blipFill>
        <p:spPr>
          <a:xfrm>
            <a:off x="323250" y="4219072"/>
            <a:ext cx="2662599" cy="2110329"/>
          </a:xfrm>
          <a:prstGeom prst="rect">
            <a:avLst/>
          </a:prstGeom>
        </p:spPr>
      </p:pic>
      <p:pic>
        <p:nvPicPr>
          <p:cNvPr id="14" name="Picture 13" descr="A collage of a diagram&#10;&#10;Description automatically generated">
            <a:extLst>
              <a:ext uri="{FF2B5EF4-FFF2-40B4-BE49-F238E27FC236}">
                <a16:creationId xmlns:a16="http://schemas.microsoft.com/office/drawing/2014/main" id="{15A2E298-68A5-358A-8547-56101CF39B07}"/>
              </a:ext>
            </a:extLst>
          </p:cNvPr>
          <p:cNvPicPr>
            <a:picLocks noChangeAspect="1"/>
          </p:cNvPicPr>
          <p:nvPr/>
        </p:nvPicPr>
        <p:blipFill>
          <a:blip r:embed="rId3"/>
          <a:srcRect l="84769" t="54230" r="343" b="22262"/>
          <a:stretch/>
        </p:blipFill>
        <p:spPr>
          <a:xfrm>
            <a:off x="9495608" y="3610592"/>
            <a:ext cx="2633730" cy="2942823"/>
          </a:xfrm>
          <a:prstGeom prst="rect">
            <a:avLst/>
          </a:prstGeom>
        </p:spPr>
      </p:pic>
      <p:sp>
        <p:nvSpPr>
          <p:cNvPr id="3" name="TextBox 2">
            <a:extLst>
              <a:ext uri="{FF2B5EF4-FFF2-40B4-BE49-F238E27FC236}">
                <a16:creationId xmlns:a16="http://schemas.microsoft.com/office/drawing/2014/main" id="{3A635080-47B1-198A-006C-1B73DDD21BF7}"/>
              </a:ext>
            </a:extLst>
          </p:cNvPr>
          <p:cNvSpPr txBox="1"/>
          <p:nvPr/>
        </p:nvSpPr>
        <p:spPr>
          <a:xfrm>
            <a:off x="9192782" y="6515104"/>
            <a:ext cx="2936556" cy="338554"/>
          </a:xfrm>
          <a:prstGeom prst="rect">
            <a:avLst/>
          </a:prstGeom>
          <a:noFill/>
        </p:spPr>
        <p:txBody>
          <a:bodyPr wrap="square" rtlCol="0">
            <a:spAutoFit/>
          </a:bodyPr>
          <a:lstStyle/>
          <a:p>
            <a:pPr algn="ctr"/>
            <a:r>
              <a:rPr lang="en-GB" sz="800" dirty="0"/>
              <a:t>Demonstration generated through modified preliminary code provided by Siemens mobility, not for distribution.</a:t>
            </a:r>
          </a:p>
        </p:txBody>
      </p:sp>
    </p:spTree>
    <p:extLst>
      <p:ext uri="{BB962C8B-B14F-4D97-AF65-F5344CB8AC3E}">
        <p14:creationId xmlns:p14="http://schemas.microsoft.com/office/powerpoint/2010/main" val="3542129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5687EF-E9F7-78AD-DBCD-CA222A63125E}"/>
              </a:ext>
            </a:extLst>
          </p:cNvPr>
          <p:cNvSpPr>
            <a:spLocks noGrp="1"/>
          </p:cNvSpPr>
          <p:nvPr>
            <p:ph type="body" idx="1"/>
          </p:nvPr>
        </p:nvSpPr>
        <p:spPr>
          <a:xfrm>
            <a:off x="0" y="771943"/>
            <a:ext cx="12192000" cy="1084170"/>
          </a:xfrm>
        </p:spPr>
        <p:txBody>
          <a:bodyPr/>
          <a:lstStyle/>
          <a:p>
            <a:r>
              <a:rPr lang="en-US" dirty="0">
                <a:latin typeface="Yu Mincho" panose="02020400000000000000" pitchFamily="18" charset="-128"/>
                <a:ea typeface="Yu Mincho" panose="02020400000000000000" pitchFamily="18" charset="-128"/>
              </a:rPr>
              <a:t>Simulation Environment and Introduction of Paper.</a:t>
            </a:r>
            <a:endParaRPr lang="en-GB" dirty="0">
              <a:latin typeface="Yu Mincho" panose="02020400000000000000" pitchFamily="18" charset="-128"/>
              <a:ea typeface="Yu Mincho" panose="02020400000000000000" pitchFamily="18" charset="-128"/>
            </a:endParaRPr>
          </a:p>
        </p:txBody>
      </p:sp>
      <p:pic>
        <p:nvPicPr>
          <p:cNvPr id="4" name="Picture 3">
            <a:extLst>
              <a:ext uri="{FF2B5EF4-FFF2-40B4-BE49-F238E27FC236}">
                <a16:creationId xmlns:a16="http://schemas.microsoft.com/office/drawing/2014/main" id="{4677D3E0-8FE7-1202-E314-715CFEDDCFF9}"/>
              </a:ext>
            </a:extLst>
          </p:cNvPr>
          <p:cNvPicPr>
            <a:picLocks noChangeAspect="1"/>
          </p:cNvPicPr>
          <p:nvPr/>
        </p:nvPicPr>
        <p:blipFill>
          <a:blip r:embed="rId2"/>
          <a:stretch>
            <a:fillRect/>
          </a:stretch>
        </p:blipFill>
        <p:spPr>
          <a:xfrm>
            <a:off x="152400" y="1597030"/>
            <a:ext cx="4932218" cy="2648027"/>
          </a:xfrm>
          <a:prstGeom prst="rect">
            <a:avLst/>
          </a:prstGeom>
        </p:spPr>
      </p:pic>
      <p:sp>
        <p:nvSpPr>
          <p:cNvPr id="5" name="TextBox 4">
            <a:extLst>
              <a:ext uri="{FF2B5EF4-FFF2-40B4-BE49-F238E27FC236}">
                <a16:creationId xmlns:a16="http://schemas.microsoft.com/office/drawing/2014/main" id="{0AEB578F-4B95-A87F-78B7-0DBB8F03CB4F}"/>
              </a:ext>
            </a:extLst>
          </p:cNvPr>
          <p:cNvSpPr txBox="1"/>
          <p:nvPr/>
        </p:nvSpPr>
        <p:spPr>
          <a:xfrm>
            <a:off x="152400" y="4585855"/>
            <a:ext cx="4932218" cy="954107"/>
          </a:xfrm>
          <a:prstGeom prst="rect">
            <a:avLst/>
          </a:prstGeom>
          <a:noFill/>
        </p:spPr>
        <p:txBody>
          <a:bodyPr wrap="square" rtlCol="0">
            <a:spAutoFit/>
          </a:bodyPr>
          <a:lstStyle/>
          <a:p>
            <a:r>
              <a:rPr lang="en-GB" dirty="0"/>
              <a:t>This version of </a:t>
            </a:r>
            <a:r>
              <a:rPr lang="en-GB" dirty="0" err="1"/>
              <a:t>OpenBVE</a:t>
            </a:r>
            <a:r>
              <a:rPr lang="en-GB" dirty="0"/>
              <a:t> is, as far as my knowledge, the only railway simulator with the ability to add collision objects to the track that is focused on simulation accuracy, rather than gamification.</a:t>
            </a:r>
          </a:p>
        </p:txBody>
      </p:sp>
      <p:sp>
        <p:nvSpPr>
          <p:cNvPr id="6" name="TextBox 5">
            <a:extLst>
              <a:ext uri="{FF2B5EF4-FFF2-40B4-BE49-F238E27FC236}">
                <a16:creationId xmlns:a16="http://schemas.microsoft.com/office/drawing/2014/main" id="{9B9816CA-28CE-8C90-58A7-F799BF129709}"/>
              </a:ext>
            </a:extLst>
          </p:cNvPr>
          <p:cNvSpPr txBox="1"/>
          <p:nvPr/>
        </p:nvSpPr>
        <p:spPr>
          <a:xfrm>
            <a:off x="152400" y="5634539"/>
            <a:ext cx="4932218" cy="246221"/>
          </a:xfrm>
          <a:prstGeom prst="rect">
            <a:avLst/>
          </a:prstGeom>
          <a:noFill/>
        </p:spPr>
        <p:txBody>
          <a:bodyPr wrap="square" rtlCol="0">
            <a:spAutoFit/>
          </a:bodyPr>
          <a:lstStyle/>
          <a:p>
            <a:r>
              <a:rPr lang="en-GB" sz="1000" dirty="0"/>
              <a:t>*Special thanks to the BVE team for helping me create this version.</a:t>
            </a:r>
          </a:p>
        </p:txBody>
      </p:sp>
      <p:pic>
        <p:nvPicPr>
          <p:cNvPr id="8" name="Picture 7">
            <a:extLst>
              <a:ext uri="{FF2B5EF4-FFF2-40B4-BE49-F238E27FC236}">
                <a16:creationId xmlns:a16="http://schemas.microsoft.com/office/drawing/2014/main" id="{A35ADC33-F496-1150-74E7-54E14C32A211}"/>
              </a:ext>
            </a:extLst>
          </p:cNvPr>
          <p:cNvPicPr>
            <a:picLocks noChangeAspect="1"/>
          </p:cNvPicPr>
          <p:nvPr/>
        </p:nvPicPr>
        <p:blipFill>
          <a:blip r:embed="rId3"/>
          <a:srcRect b="22786"/>
          <a:stretch/>
        </p:blipFill>
        <p:spPr>
          <a:xfrm>
            <a:off x="5453502" y="1633429"/>
            <a:ext cx="6106377" cy="2648027"/>
          </a:xfrm>
          <a:prstGeom prst="rect">
            <a:avLst/>
          </a:prstGeom>
        </p:spPr>
      </p:pic>
      <p:sp>
        <p:nvSpPr>
          <p:cNvPr id="9" name="TextBox 8">
            <a:extLst>
              <a:ext uri="{FF2B5EF4-FFF2-40B4-BE49-F238E27FC236}">
                <a16:creationId xmlns:a16="http://schemas.microsoft.com/office/drawing/2014/main" id="{E39AB8D9-64E6-C8FC-3143-D8B559D8C25A}"/>
              </a:ext>
            </a:extLst>
          </p:cNvPr>
          <p:cNvSpPr txBox="1"/>
          <p:nvPr/>
        </p:nvSpPr>
        <p:spPr>
          <a:xfrm>
            <a:off x="5453502" y="4524834"/>
            <a:ext cx="6106376" cy="1169551"/>
          </a:xfrm>
          <a:prstGeom prst="rect">
            <a:avLst/>
          </a:prstGeom>
          <a:noFill/>
        </p:spPr>
        <p:txBody>
          <a:bodyPr wrap="square" rtlCol="0">
            <a:spAutoFit/>
          </a:bodyPr>
          <a:lstStyle/>
          <a:p>
            <a:r>
              <a:rPr lang="en-GB" dirty="0"/>
              <a:t>Thanks to a plugin we developed on the modified version of BVE, we can track input, output and scoring data in real time, which we use for the purposes of ML training. Using data we have generated so far (500,000 nodes) we have started creating an input/output Bayesian Network which has an input prediction accuracy of 88%</a:t>
            </a:r>
          </a:p>
        </p:txBody>
      </p:sp>
      <p:pic>
        <p:nvPicPr>
          <p:cNvPr id="11" name="Picture 10">
            <a:extLst>
              <a:ext uri="{FF2B5EF4-FFF2-40B4-BE49-F238E27FC236}">
                <a16:creationId xmlns:a16="http://schemas.microsoft.com/office/drawing/2014/main" id="{CC5681C3-F917-2115-1021-F3B8836A5C42}"/>
              </a:ext>
            </a:extLst>
          </p:cNvPr>
          <p:cNvPicPr>
            <a:picLocks noChangeAspect="1"/>
          </p:cNvPicPr>
          <p:nvPr/>
        </p:nvPicPr>
        <p:blipFill>
          <a:blip r:embed="rId4"/>
          <a:stretch>
            <a:fillRect/>
          </a:stretch>
        </p:blipFill>
        <p:spPr>
          <a:xfrm>
            <a:off x="5263002" y="6086057"/>
            <a:ext cx="6839905" cy="400106"/>
          </a:xfrm>
          <a:prstGeom prst="rect">
            <a:avLst/>
          </a:prstGeom>
        </p:spPr>
      </p:pic>
    </p:spTree>
    <p:extLst>
      <p:ext uri="{BB962C8B-B14F-4D97-AF65-F5344CB8AC3E}">
        <p14:creationId xmlns:p14="http://schemas.microsoft.com/office/powerpoint/2010/main" val="1453420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008AE0-E2F5-3AFC-E308-FFE6A1499806}"/>
              </a:ext>
            </a:extLst>
          </p:cNvPr>
          <p:cNvSpPr>
            <a:spLocks noGrp="1"/>
          </p:cNvSpPr>
          <p:nvPr>
            <p:ph type="body" idx="1"/>
          </p:nvPr>
        </p:nvSpPr>
        <p:spPr>
          <a:xfrm>
            <a:off x="1687512" y="719411"/>
            <a:ext cx="8816975" cy="569639"/>
          </a:xfrm>
        </p:spPr>
        <p:txBody>
          <a:bodyPr>
            <a:normAutofit fontScale="85000" lnSpcReduction="10000"/>
          </a:bodyPr>
          <a:lstStyle/>
          <a:p>
            <a:r>
              <a:rPr lang="en-US" dirty="0">
                <a:latin typeface="Yu Mincho" panose="02020400000000000000" pitchFamily="18" charset="-128"/>
                <a:ea typeface="Yu Mincho" panose="02020400000000000000" pitchFamily="18" charset="-128"/>
              </a:rPr>
              <a:t>Simulation Environment and Introduction of Paper </a:t>
            </a:r>
            <a:r>
              <a:rPr lang="en-US" dirty="0" err="1">
                <a:latin typeface="Yu Mincho" panose="02020400000000000000" pitchFamily="18" charset="-128"/>
                <a:ea typeface="Yu Mincho" panose="02020400000000000000" pitchFamily="18" charset="-128"/>
              </a:rPr>
              <a:t>Contd</a:t>
            </a:r>
            <a:r>
              <a:rPr lang="en-US" dirty="0">
                <a:latin typeface="Yu Mincho" panose="02020400000000000000" pitchFamily="18" charset="-128"/>
                <a:ea typeface="Yu Mincho" panose="02020400000000000000" pitchFamily="18" charset="-128"/>
              </a:rPr>
              <a:t>:</a:t>
            </a:r>
            <a:endParaRPr lang="en-GB" dirty="0">
              <a:latin typeface="Yu Mincho" panose="02020400000000000000" pitchFamily="18" charset="-128"/>
              <a:ea typeface="Yu Mincho" panose="02020400000000000000" pitchFamily="18" charset="-128"/>
            </a:endParaRPr>
          </a:p>
        </p:txBody>
      </p:sp>
      <p:pic>
        <p:nvPicPr>
          <p:cNvPr id="2050" name="Picture 2">
            <a:extLst>
              <a:ext uri="{FF2B5EF4-FFF2-40B4-BE49-F238E27FC236}">
                <a16:creationId xmlns:a16="http://schemas.microsoft.com/office/drawing/2014/main" id="{A22A3546-DE2C-555B-8FD0-A0DD3D77FC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018233"/>
            <a:ext cx="12192000" cy="26495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99FD227-A565-F453-FA1C-6552468FDC5A}"/>
              </a:ext>
            </a:extLst>
          </p:cNvPr>
          <p:cNvSpPr txBox="1"/>
          <p:nvPr/>
        </p:nvSpPr>
        <p:spPr>
          <a:xfrm>
            <a:off x="69850" y="6186891"/>
            <a:ext cx="11525250" cy="661720"/>
          </a:xfrm>
          <a:prstGeom prst="rect">
            <a:avLst/>
          </a:prstGeom>
          <a:noFill/>
        </p:spPr>
        <p:txBody>
          <a:bodyPr wrap="square" rtlCol="0">
            <a:spAutoFit/>
          </a:bodyPr>
          <a:lstStyle/>
          <a:p>
            <a:r>
              <a:rPr lang="en-US" sz="1000" dirty="0"/>
              <a:t>Python-</a:t>
            </a:r>
            <a:r>
              <a:rPr lang="en-US" sz="1000" dirty="0" err="1"/>
              <a:t>statemachine</a:t>
            </a:r>
            <a:r>
              <a:rPr lang="en-US" sz="1000" dirty="0"/>
              <a:t> for “Minimum viable product of railway operation given UK signaling rules” </a:t>
            </a:r>
            <a:r>
              <a:rPr lang="en-US" sz="900" dirty="0"/>
              <a:t>(This FSM has problems during operation outside of first viable loop and is a work in progress for SACRED step 6.)</a:t>
            </a:r>
          </a:p>
          <a:p>
            <a:r>
              <a:rPr lang="en-US" sz="900" dirty="0"/>
              <a:t>Simulation environment ‘score’ seems arbitrary at this moment, not viable for ML training until more research is done, simulation is done on open-BVE </a:t>
            </a:r>
            <a:r>
              <a:rPr lang="en-US" sz="900" dirty="0">
                <a:hlinkClick r:id="rId3"/>
              </a:rPr>
              <a:t>https://openbve-project.net/download/</a:t>
            </a:r>
            <a:endParaRPr lang="en-US" sz="900" dirty="0"/>
          </a:p>
          <a:p>
            <a:r>
              <a:rPr lang="en-US" sz="900" dirty="0"/>
              <a:t>“working example” of P/D-S created using modified code sent by Siemens Mobility as well as </a:t>
            </a:r>
            <a:r>
              <a:rPr lang="en-US" sz="900" dirty="0" err="1"/>
              <a:t>Dist</a:t>
            </a:r>
            <a:r>
              <a:rPr lang="en-US" sz="900" dirty="0"/>
              <a:t>-YOLO and </a:t>
            </a:r>
            <a:r>
              <a:rPr lang="en-US" sz="900" dirty="0" err="1"/>
              <a:t>DeV</a:t>
            </a:r>
            <a:r>
              <a:rPr lang="en-US" sz="900" dirty="0"/>
              <a:t>-IT</a:t>
            </a:r>
          </a:p>
          <a:p>
            <a:r>
              <a:rPr lang="en-GB" sz="900" dirty="0"/>
              <a:t>“Railway_Safety_002” is a </a:t>
            </a:r>
            <a:r>
              <a:rPr lang="en-GB" sz="900" dirty="0" err="1"/>
              <a:t>roboflow</a:t>
            </a:r>
            <a:r>
              <a:rPr lang="en-GB" sz="900" dirty="0"/>
              <a:t> dataset which aligns with the ego-vehicle approach within slide 7 however it operates at ~65% accuracy using railsem19 data</a:t>
            </a:r>
          </a:p>
        </p:txBody>
      </p:sp>
      <p:pic>
        <p:nvPicPr>
          <p:cNvPr id="4" name="Picture 2">
            <a:extLst>
              <a:ext uri="{FF2B5EF4-FFF2-40B4-BE49-F238E27FC236}">
                <a16:creationId xmlns:a16="http://schemas.microsoft.com/office/drawing/2014/main" id="{C2991B01-B8DC-E94F-520D-51BB7B30C3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351" y="4058965"/>
            <a:ext cx="3168650" cy="19804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94EDDB8-B47A-0564-D965-9F0D1839254A}"/>
              </a:ext>
            </a:extLst>
          </p:cNvPr>
          <p:cNvPicPr>
            <a:picLocks noChangeAspect="1"/>
          </p:cNvPicPr>
          <p:nvPr/>
        </p:nvPicPr>
        <p:blipFill rotWithShape="1">
          <a:blip r:embed="rId5">
            <a:extLst>
              <a:ext uri="{28A0092B-C50C-407E-A947-70E740481C1C}">
                <a14:useLocalDpi xmlns:a14="http://schemas.microsoft.com/office/drawing/2010/main" val="0"/>
              </a:ext>
            </a:extLst>
          </a:blip>
          <a:srcRect r="29436"/>
          <a:stretch/>
        </p:blipFill>
        <p:spPr>
          <a:xfrm>
            <a:off x="3575049" y="4140549"/>
            <a:ext cx="2814805" cy="1985983"/>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4D8C0AAD-C91B-1C3A-2FC0-53666BEC36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05902" y="4257401"/>
            <a:ext cx="1790016" cy="1781970"/>
          </a:xfrm>
          <a:prstGeom prst="rect">
            <a:avLst/>
          </a:prstGeom>
        </p:spPr>
      </p:pic>
      <p:sp>
        <p:nvSpPr>
          <p:cNvPr id="8" name="TextBox 7">
            <a:extLst>
              <a:ext uri="{FF2B5EF4-FFF2-40B4-BE49-F238E27FC236}">
                <a16:creationId xmlns:a16="http://schemas.microsoft.com/office/drawing/2014/main" id="{44EDECF7-6101-746B-32E1-270C3E09ED8B}"/>
              </a:ext>
            </a:extLst>
          </p:cNvPr>
          <p:cNvSpPr txBox="1"/>
          <p:nvPr/>
        </p:nvSpPr>
        <p:spPr>
          <a:xfrm>
            <a:off x="3047999" y="1458599"/>
            <a:ext cx="6096000" cy="307777"/>
          </a:xfrm>
          <a:prstGeom prst="rect">
            <a:avLst/>
          </a:prstGeom>
          <a:noFill/>
        </p:spPr>
        <p:txBody>
          <a:bodyPr wrap="square">
            <a:spAutoFit/>
          </a:bodyPr>
          <a:lstStyle/>
          <a:p>
            <a:pPr algn="ctr"/>
            <a:r>
              <a:rPr lang="en-GB" sz="1400" b="1" dirty="0">
                <a:solidFill>
                  <a:schemeClr val="tx2">
                    <a:lumMod val="75000"/>
                  </a:schemeClr>
                </a:solidFill>
                <a:latin typeface="Yu Gothic" panose="020B0400000000000000" pitchFamily="34" charset="-128"/>
                <a:ea typeface="Yu Gothic" panose="020B0400000000000000" pitchFamily="34" charset="-128"/>
              </a:rPr>
              <a:t>Definition of ‘Typical Scenario’ within the ECO state machine.</a:t>
            </a:r>
          </a:p>
        </p:txBody>
      </p:sp>
    </p:spTree>
    <p:extLst>
      <p:ext uri="{BB962C8B-B14F-4D97-AF65-F5344CB8AC3E}">
        <p14:creationId xmlns:p14="http://schemas.microsoft.com/office/powerpoint/2010/main" val="1455718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6D34E4-F4F8-3AFB-A25D-F27F8F96445F}"/>
              </a:ext>
            </a:extLst>
          </p:cNvPr>
          <p:cNvSpPr>
            <a:spLocks noGrp="1"/>
          </p:cNvSpPr>
          <p:nvPr>
            <p:ph type="body" idx="1"/>
          </p:nvPr>
        </p:nvSpPr>
        <p:spPr>
          <a:xfrm>
            <a:off x="0" y="827361"/>
            <a:ext cx="12192000" cy="1084170"/>
          </a:xfrm>
        </p:spPr>
        <p:txBody>
          <a:bodyPr/>
          <a:lstStyle/>
          <a:p>
            <a:r>
              <a:rPr lang="en-GB" b="1" dirty="0">
                <a:latin typeface="Yu Gothic" panose="020B0400000000000000" pitchFamily="34" charset="-128"/>
                <a:ea typeface="Yu Gothic" panose="020B0400000000000000" pitchFamily="34" charset="-128"/>
              </a:rPr>
              <a:t>Call for Collaboration!</a:t>
            </a:r>
          </a:p>
        </p:txBody>
      </p:sp>
      <p:pic>
        <p:nvPicPr>
          <p:cNvPr id="6" name="Picture 5">
            <a:extLst>
              <a:ext uri="{FF2B5EF4-FFF2-40B4-BE49-F238E27FC236}">
                <a16:creationId xmlns:a16="http://schemas.microsoft.com/office/drawing/2014/main" id="{BC1FB4AB-739C-C932-039F-98A62F98E30E}"/>
              </a:ext>
            </a:extLst>
          </p:cNvPr>
          <p:cNvPicPr>
            <a:picLocks noChangeAspect="1"/>
          </p:cNvPicPr>
          <p:nvPr/>
        </p:nvPicPr>
        <p:blipFill>
          <a:blip r:embed="rId2"/>
          <a:stretch>
            <a:fillRect/>
          </a:stretch>
        </p:blipFill>
        <p:spPr>
          <a:xfrm>
            <a:off x="192232" y="1911531"/>
            <a:ext cx="6819900" cy="4576910"/>
          </a:xfrm>
          <a:prstGeom prst="rect">
            <a:avLst/>
          </a:prstGeom>
        </p:spPr>
      </p:pic>
      <p:sp>
        <p:nvSpPr>
          <p:cNvPr id="3" name="TextBox 2">
            <a:extLst>
              <a:ext uri="{FF2B5EF4-FFF2-40B4-BE49-F238E27FC236}">
                <a16:creationId xmlns:a16="http://schemas.microsoft.com/office/drawing/2014/main" id="{99AAA46D-CBC5-0905-F2BD-968FC3BB51F0}"/>
              </a:ext>
            </a:extLst>
          </p:cNvPr>
          <p:cNvSpPr txBox="1"/>
          <p:nvPr/>
        </p:nvSpPr>
        <p:spPr>
          <a:xfrm>
            <a:off x="7412182" y="2794999"/>
            <a:ext cx="4419600" cy="3539430"/>
          </a:xfrm>
          <a:prstGeom prst="rect">
            <a:avLst/>
          </a:prstGeom>
          <a:noFill/>
        </p:spPr>
        <p:txBody>
          <a:bodyPr wrap="square" rtlCol="0">
            <a:spAutoFit/>
          </a:bodyPr>
          <a:lstStyle/>
          <a:p>
            <a:r>
              <a:rPr lang="en-GB" dirty="0">
                <a:latin typeface="Yu Gothic" panose="020B0400000000000000" pitchFamily="34" charset="-128"/>
                <a:ea typeface="Yu Gothic" panose="020B0400000000000000" pitchFamily="34" charset="-128"/>
              </a:rPr>
              <a:t>Paper concept:</a:t>
            </a:r>
          </a:p>
          <a:p>
            <a:pPr marL="285750" indent="-285750">
              <a:buFont typeface="Arial" panose="020B0604020202020204" pitchFamily="34" charset="0"/>
              <a:buChar char="•"/>
            </a:pPr>
            <a:r>
              <a:rPr lang="en-GB" dirty="0">
                <a:latin typeface="Yu Gothic" panose="020B0400000000000000" pitchFamily="34" charset="-128"/>
                <a:ea typeface="Yu Gothic" panose="020B0400000000000000" pitchFamily="34" charset="-128"/>
              </a:rPr>
              <a:t>Compare approaches between development of ECO-System and EGO-system using different forms of Machine Learning approaches for the purpose of determining Railway Metrics as standard.</a:t>
            </a:r>
          </a:p>
          <a:p>
            <a:endParaRPr lang="en-GB" dirty="0">
              <a:latin typeface="Yu Gothic" panose="020B0400000000000000" pitchFamily="34" charset="-128"/>
              <a:ea typeface="Yu Gothic" panose="020B0400000000000000" pitchFamily="34" charset="-128"/>
            </a:endParaRPr>
          </a:p>
          <a:p>
            <a:pPr marL="285750" indent="-285750">
              <a:buFont typeface="Arial" panose="020B0604020202020204" pitchFamily="34" charset="0"/>
              <a:buChar char="•"/>
            </a:pPr>
            <a:r>
              <a:rPr lang="en-GB" dirty="0">
                <a:latin typeface="Yu Gothic" panose="020B0400000000000000" pitchFamily="34" charset="-128"/>
                <a:ea typeface="Yu Gothic" panose="020B0400000000000000" pitchFamily="34" charset="-128"/>
              </a:rPr>
              <a:t>Mathematical Approach (Bayes) </a:t>
            </a:r>
          </a:p>
          <a:p>
            <a:pPr marL="285750" indent="-285750">
              <a:buFont typeface="Arial" panose="020B0604020202020204" pitchFamily="34" charset="0"/>
              <a:buChar char="•"/>
            </a:pPr>
            <a:r>
              <a:rPr lang="en-GB" dirty="0">
                <a:latin typeface="Yu Gothic" panose="020B0400000000000000" pitchFamily="34" charset="-128"/>
                <a:ea typeface="Yu Gothic" panose="020B0400000000000000" pitchFamily="34" charset="-128"/>
              </a:rPr>
              <a:t>Traditional ML Approach (ANN)</a:t>
            </a:r>
          </a:p>
          <a:p>
            <a:pPr marL="285750" indent="-285750">
              <a:buFont typeface="Arial" panose="020B0604020202020204" pitchFamily="34" charset="0"/>
              <a:buChar char="•"/>
            </a:pPr>
            <a:r>
              <a:rPr lang="en-GB" dirty="0">
                <a:latin typeface="Yu Gothic" panose="020B0400000000000000" pitchFamily="34" charset="-128"/>
                <a:ea typeface="Yu Gothic" panose="020B0400000000000000" pitchFamily="34" charset="-128"/>
              </a:rPr>
              <a:t>Robotics Approach (Systems based command approach)</a:t>
            </a:r>
          </a:p>
          <a:p>
            <a:pPr marL="285750" indent="-285750">
              <a:buFont typeface="Arial" panose="020B0604020202020204" pitchFamily="34" charset="0"/>
              <a:buChar char="•"/>
            </a:pPr>
            <a:endParaRPr lang="en-GB" dirty="0">
              <a:latin typeface="Yu Gothic" panose="020B0400000000000000" pitchFamily="34" charset="-128"/>
              <a:ea typeface="Yu Gothic" panose="020B0400000000000000" pitchFamily="34" charset="-128"/>
            </a:endParaRPr>
          </a:p>
          <a:p>
            <a:pPr marL="285750" indent="-285750">
              <a:buFont typeface="Arial" panose="020B0604020202020204" pitchFamily="34" charset="0"/>
              <a:buChar char="•"/>
            </a:pPr>
            <a:r>
              <a:rPr lang="en-GB" dirty="0">
                <a:latin typeface="Yu Gothic" panose="020B0400000000000000" pitchFamily="34" charset="-128"/>
                <a:ea typeface="Yu Gothic" panose="020B0400000000000000" pitchFamily="34" charset="-128"/>
              </a:rPr>
              <a:t>Apply Computer Vision techniques to simulated environment for purposes of reaction analysis</a:t>
            </a:r>
          </a:p>
          <a:p>
            <a:pPr marL="285750" indent="-285750">
              <a:buFont typeface="Arial" panose="020B0604020202020204" pitchFamily="34" charset="0"/>
              <a:buChar char="•"/>
            </a:pPr>
            <a:endParaRPr lang="en-GB" dirty="0">
              <a:latin typeface="Yu Gothic" panose="020B0400000000000000" pitchFamily="34" charset="-128"/>
              <a:ea typeface="Yu Gothic" panose="020B0400000000000000" pitchFamily="34" charset="-128"/>
            </a:endParaRPr>
          </a:p>
          <a:p>
            <a:r>
              <a:rPr lang="en-GB" dirty="0">
                <a:latin typeface="Yu Gothic" panose="020B0400000000000000" pitchFamily="34" charset="-128"/>
                <a:ea typeface="Yu Gothic" panose="020B0400000000000000" pitchFamily="34" charset="-128"/>
              </a:rPr>
              <a:t>Email </a:t>
            </a:r>
            <a:r>
              <a:rPr lang="en-GB" dirty="0">
                <a:latin typeface="Yu Gothic" panose="020B0400000000000000" pitchFamily="34" charset="-128"/>
                <a:ea typeface="Yu Gothic" panose="020B0400000000000000" pitchFamily="34" charset="-128"/>
                <a:hlinkClick r:id="rId3"/>
              </a:rPr>
              <a:t>josh.hunter@york.ac.uk</a:t>
            </a:r>
            <a:r>
              <a:rPr lang="en-GB" dirty="0">
                <a:latin typeface="Yu Gothic" panose="020B0400000000000000" pitchFamily="34" charset="-128"/>
                <a:ea typeface="Yu Gothic" panose="020B0400000000000000" pitchFamily="34" charset="-128"/>
              </a:rPr>
              <a:t> for more information!</a:t>
            </a:r>
          </a:p>
        </p:txBody>
      </p:sp>
    </p:spTree>
    <p:extLst>
      <p:ext uri="{BB962C8B-B14F-4D97-AF65-F5344CB8AC3E}">
        <p14:creationId xmlns:p14="http://schemas.microsoft.com/office/powerpoint/2010/main" val="34310243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3"/>
          <p:cNvSpPr txBox="1">
            <a:spLocks noGrp="1"/>
          </p:cNvSpPr>
          <p:nvPr>
            <p:ph type="body" idx="1"/>
          </p:nvPr>
        </p:nvSpPr>
        <p:spPr>
          <a:xfrm>
            <a:off x="542256" y="2475922"/>
            <a:ext cx="11247187" cy="2051627"/>
          </a:xfrm>
          <a:prstGeom prst="rect">
            <a:avLst/>
          </a:prstGeom>
          <a:noFill/>
          <a:ln>
            <a:noFill/>
          </a:ln>
        </p:spPr>
        <p:txBody>
          <a:bodyPr spcFirstLastPara="1" wrap="square" lIns="91425" tIns="91425" rIns="91425" bIns="91425" anchor="t" anchorCtr="0">
            <a:normAutofit fontScale="92500" lnSpcReduction="20000"/>
          </a:bodyPr>
          <a:lstStyle/>
          <a:p>
            <a:pPr marL="152396" lvl="0" indent="0" algn="l" rtl="0">
              <a:lnSpc>
                <a:spcPct val="90000"/>
              </a:lnSpc>
              <a:spcBef>
                <a:spcPts val="0"/>
              </a:spcBef>
              <a:spcAft>
                <a:spcPts val="0"/>
              </a:spcAft>
              <a:buClr>
                <a:schemeClr val="lt1"/>
              </a:buClr>
              <a:buSzPts val="1800"/>
              <a:buNone/>
            </a:pPr>
            <a:r>
              <a:rPr lang="en-GB" sz="2000" dirty="0">
                <a:solidFill>
                  <a:schemeClr val="bg2">
                    <a:lumMod val="75000"/>
                  </a:schemeClr>
                </a:solidFill>
                <a:latin typeface="Yu Mincho" panose="02020400000000000000" pitchFamily="18" charset="-128"/>
                <a:ea typeface="Yu Mincho" panose="02020400000000000000" pitchFamily="18" charset="-128"/>
                <a:cs typeface="Avenir"/>
                <a:sym typeface="Avenir"/>
                <a:hlinkClick r:id="rId3">
                  <a:extLst>
                    <a:ext uri="{A12FA001-AC4F-418D-AE19-62706E023703}">
                      <ahyp:hlinkClr xmlns:ahyp="http://schemas.microsoft.com/office/drawing/2018/hyperlinkcolor" val="tx"/>
                    </a:ext>
                  </a:extLst>
                </a:hlinkClick>
              </a:rPr>
              <a:t>All work still in progress. Do not publish or share without permission.</a:t>
            </a:r>
          </a:p>
          <a:p>
            <a:pPr marL="152396" lvl="0" indent="0" algn="l" rtl="0">
              <a:lnSpc>
                <a:spcPct val="160000"/>
              </a:lnSpc>
              <a:spcBef>
                <a:spcPts val="0"/>
              </a:spcBef>
              <a:spcAft>
                <a:spcPts val="0"/>
              </a:spcAft>
              <a:buClr>
                <a:schemeClr val="lt1"/>
              </a:buClr>
              <a:buSzPts val="1800"/>
              <a:buNone/>
            </a:pPr>
            <a:r>
              <a:rPr lang="en-GB" sz="2000" dirty="0">
                <a:solidFill>
                  <a:schemeClr val="bg2">
                    <a:lumMod val="75000"/>
                  </a:schemeClr>
                </a:solidFill>
                <a:latin typeface="Yu Mincho" panose="02020400000000000000" pitchFamily="18" charset="-128"/>
                <a:ea typeface="Yu Mincho" panose="02020400000000000000" pitchFamily="18" charset="-128"/>
                <a:cs typeface="Avenir"/>
                <a:sym typeface="Avenir"/>
                <a:hlinkClick r:id="rId3">
                  <a:extLst>
                    <a:ext uri="{A12FA001-AC4F-418D-AE19-62706E023703}">
                      <ahyp:hlinkClr xmlns:ahyp="http://schemas.microsoft.com/office/drawing/2018/hyperlinkcolor" val="tx"/>
                    </a:ext>
                  </a:extLst>
                </a:hlinkClick>
              </a:rPr>
              <a:t>My links:</a:t>
            </a:r>
          </a:p>
          <a:p>
            <a:pPr marL="152396" lvl="0" indent="0" algn="l" rtl="0">
              <a:lnSpc>
                <a:spcPct val="160000"/>
              </a:lnSpc>
              <a:spcBef>
                <a:spcPts val="0"/>
              </a:spcBef>
              <a:spcAft>
                <a:spcPts val="0"/>
              </a:spcAft>
              <a:buClr>
                <a:schemeClr val="lt1"/>
              </a:buClr>
              <a:buSzPts val="1800"/>
              <a:buNone/>
            </a:pPr>
            <a:r>
              <a:rPr lang="en-GB" sz="2000" dirty="0">
                <a:solidFill>
                  <a:schemeClr val="bg2">
                    <a:lumMod val="50000"/>
                  </a:schemeClr>
                </a:solidFill>
                <a:latin typeface="Yu Mincho" panose="02020400000000000000" pitchFamily="18" charset="-128"/>
                <a:ea typeface="Yu Mincho" panose="02020400000000000000" pitchFamily="18" charset="-128"/>
                <a:cs typeface="Avenir"/>
                <a:sym typeface="Avenir"/>
                <a:hlinkClick r:id="rId3">
                  <a:extLst>
                    <a:ext uri="{A12FA001-AC4F-418D-AE19-62706E023703}">
                      <ahyp:hlinkClr xmlns:ahyp="http://schemas.microsoft.com/office/drawing/2018/hyperlinkcolor" val="tx"/>
                    </a:ext>
                  </a:extLst>
                </a:hlinkClick>
              </a:rPr>
              <a:t>https://www.linkedin.com/in/josh-hunter-692037197/</a:t>
            </a:r>
            <a:r>
              <a:rPr lang="en-GB" sz="2000" dirty="0">
                <a:solidFill>
                  <a:schemeClr val="bg2">
                    <a:lumMod val="50000"/>
                  </a:schemeClr>
                </a:solidFill>
                <a:latin typeface="Yu Mincho" panose="02020400000000000000" pitchFamily="18" charset="-128"/>
                <a:ea typeface="Yu Mincho" panose="02020400000000000000" pitchFamily="18" charset="-128"/>
                <a:cs typeface="Avenir"/>
                <a:sym typeface="Avenir"/>
              </a:rPr>
              <a:t> </a:t>
            </a:r>
          </a:p>
          <a:p>
            <a:pPr marL="152396" lvl="0" indent="0" algn="l" rtl="0">
              <a:lnSpc>
                <a:spcPct val="160000"/>
              </a:lnSpc>
              <a:spcBef>
                <a:spcPts val="0"/>
              </a:spcBef>
              <a:spcAft>
                <a:spcPts val="0"/>
              </a:spcAft>
              <a:buClr>
                <a:schemeClr val="lt1"/>
              </a:buClr>
              <a:buSzPts val="1800"/>
              <a:buNone/>
            </a:pPr>
            <a:r>
              <a:rPr lang="en-GB" sz="2000" dirty="0">
                <a:solidFill>
                  <a:schemeClr val="bg2">
                    <a:lumMod val="50000"/>
                  </a:schemeClr>
                </a:solidFill>
                <a:latin typeface="Yu Mincho" panose="02020400000000000000" pitchFamily="18" charset="-128"/>
                <a:ea typeface="Yu Mincho" panose="02020400000000000000" pitchFamily="18" charset="-128"/>
                <a:cs typeface="Avenir"/>
                <a:sym typeface="Avenir"/>
                <a:hlinkClick r:id="rId4">
                  <a:extLst>
                    <a:ext uri="{A12FA001-AC4F-418D-AE19-62706E023703}">
                      <ahyp:hlinkClr xmlns:ahyp="http://schemas.microsoft.com/office/drawing/2018/hyperlinkcolor" val="tx"/>
                    </a:ext>
                  </a:extLst>
                </a:hlinkClick>
              </a:rPr>
              <a:t>https://github.com/TortoiseFather/SACRED</a:t>
            </a:r>
            <a:r>
              <a:rPr lang="en-GB" sz="2000" dirty="0">
                <a:solidFill>
                  <a:schemeClr val="bg2">
                    <a:lumMod val="50000"/>
                  </a:schemeClr>
                </a:solidFill>
                <a:latin typeface="Yu Mincho" panose="02020400000000000000" pitchFamily="18" charset="-128"/>
                <a:ea typeface="Yu Mincho" panose="02020400000000000000" pitchFamily="18" charset="-128"/>
                <a:cs typeface="Avenir"/>
                <a:sym typeface="Avenir"/>
              </a:rPr>
              <a:t> </a:t>
            </a:r>
          </a:p>
          <a:p>
            <a:pPr marL="152396" lvl="0" indent="0" algn="l" rtl="0">
              <a:lnSpc>
                <a:spcPct val="160000"/>
              </a:lnSpc>
              <a:spcBef>
                <a:spcPts val="0"/>
              </a:spcBef>
              <a:spcAft>
                <a:spcPts val="0"/>
              </a:spcAft>
              <a:buClr>
                <a:schemeClr val="lt1"/>
              </a:buClr>
              <a:buSzPts val="1800"/>
              <a:buNone/>
            </a:pPr>
            <a:r>
              <a:rPr lang="en-GB" sz="2000" u="sng" dirty="0">
                <a:solidFill>
                  <a:schemeClr val="bg1"/>
                </a:solidFill>
                <a:latin typeface="Yu Mincho" panose="02020400000000000000" pitchFamily="18" charset="-128"/>
                <a:ea typeface="Yu Mincho" panose="02020400000000000000" pitchFamily="18" charset="-128"/>
                <a:cs typeface="Avenir"/>
                <a:sym typeface="Avenir"/>
                <a:hlinkClick r:id="rId5">
                  <a:extLst>
                    <a:ext uri="{A12FA001-AC4F-418D-AE19-62706E023703}">
                      <ahyp:hlinkClr xmlns:ahyp="http://schemas.microsoft.com/office/drawing/2018/hyperlinkcolor" val="tx"/>
                    </a:ext>
                  </a:extLst>
                </a:hlinkClick>
              </a:rPr>
              <a:t>Josh.Hunter@York.ac.uk</a:t>
            </a:r>
            <a:endParaRPr lang="en-GB" sz="2000" u="sng" dirty="0">
              <a:solidFill>
                <a:schemeClr val="bg1"/>
              </a:solidFill>
              <a:latin typeface="Yu Mincho" panose="02020400000000000000" pitchFamily="18" charset="-128"/>
              <a:ea typeface="Yu Mincho" panose="02020400000000000000" pitchFamily="18" charset="-128"/>
              <a:cs typeface="Avenir"/>
              <a:sym typeface="Avenir"/>
            </a:endParaRPr>
          </a:p>
          <a:p>
            <a:pPr marL="152396" lvl="0" indent="0" algn="l" rtl="0">
              <a:lnSpc>
                <a:spcPct val="160000"/>
              </a:lnSpc>
              <a:spcBef>
                <a:spcPts val="0"/>
              </a:spcBef>
              <a:spcAft>
                <a:spcPts val="0"/>
              </a:spcAft>
              <a:buClr>
                <a:schemeClr val="lt1"/>
              </a:buClr>
              <a:buSzPts val="1800"/>
              <a:buNone/>
            </a:pPr>
            <a:endParaRPr sz="2000" u="sng" dirty="0">
              <a:solidFill>
                <a:schemeClr val="bg1"/>
              </a:solidFill>
              <a:latin typeface="Yu Mincho" panose="02020400000000000000" pitchFamily="18" charset="-128"/>
              <a:ea typeface="Yu Mincho" panose="02020400000000000000" pitchFamily="18" charset="-128"/>
              <a:cs typeface="Avenir"/>
              <a:sym typeface="Avenir"/>
            </a:endParaRPr>
          </a:p>
        </p:txBody>
      </p:sp>
      <p:sp>
        <p:nvSpPr>
          <p:cNvPr id="2" name="TextBox 1">
            <a:extLst>
              <a:ext uri="{FF2B5EF4-FFF2-40B4-BE49-F238E27FC236}">
                <a16:creationId xmlns:a16="http://schemas.microsoft.com/office/drawing/2014/main" id="{F765000A-275B-3D20-2DEA-EF2B07D9FE5C}"/>
              </a:ext>
            </a:extLst>
          </p:cNvPr>
          <p:cNvSpPr txBox="1"/>
          <p:nvPr/>
        </p:nvSpPr>
        <p:spPr>
          <a:xfrm>
            <a:off x="736600" y="4425950"/>
            <a:ext cx="3143250" cy="307777"/>
          </a:xfrm>
          <a:prstGeom prst="rect">
            <a:avLst/>
          </a:prstGeom>
          <a:noFill/>
        </p:spPr>
        <p:txBody>
          <a:bodyPr wrap="square" rtlCol="0">
            <a:spAutoFit/>
          </a:bodyPr>
          <a:lstStyle/>
          <a:p>
            <a:r>
              <a:rPr lang="en-GB" dirty="0" err="1">
                <a:latin typeface="Yu Mincho" panose="02020400000000000000" pitchFamily="18" charset="-128"/>
                <a:ea typeface="Yu Mincho" panose="02020400000000000000" pitchFamily="18" charset="-128"/>
              </a:rPr>
              <a:t>CfAA</a:t>
            </a:r>
            <a:r>
              <a:rPr lang="en-GB" dirty="0">
                <a:latin typeface="Yu Mincho" panose="02020400000000000000" pitchFamily="18" charset="-128"/>
                <a:ea typeface="Yu Mincho" panose="02020400000000000000" pitchFamily="18" charset="-128"/>
              </a:rPr>
              <a:t> links: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B5CB"/>
        </a:solidFill>
        <a:effectLst/>
      </p:bgPr>
    </p:bg>
    <p:spTree>
      <p:nvGrpSpPr>
        <p:cNvPr id="1" name="Shape 97"/>
        <p:cNvGrpSpPr/>
        <p:nvPr/>
      </p:nvGrpSpPr>
      <p:grpSpPr>
        <a:xfrm>
          <a:off x="0" y="0"/>
          <a:ext cx="0" cy="0"/>
          <a:chOff x="0" y="0"/>
          <a:chExt cx="0" cy="0"/>
        </a:xfrm>
      </p:grpSpPr>
      <p:sp>
        <p:nvSpPr>
          <p:cNvPr id="2" name="TextBox 1">
            <a:extLst>
              <a:ext uri="{FF2B5EF4-FFF2-40B4-BE49-F238E27FC236}">
                <a16:creationId xmlns:a16="http://schemas.microsoft.com/office/drawing/2014/main" id="{2A0389CC-BF45-FB23-1491-494BD7AC4BF0}"/>
              </a:ext>
            </a:extLst>
          </p:cNvPr>
          <p:cNvSpPr txBox="1"/>
          <p:nvPr/>
        </p:nvSpPr>
        <p:spPr>
          <a:xfrm>
            <a:off x="977900" y="958850"/>
            <a:ext cx="10401300" cy="5262979"/>
          </a:xfrm>
          <a:prstGeom prst="rect">
            <a:avLst/>
          </a:prstGeom>
          <a:noFill/>
        </p:spPr>
        <p:txBody>
          <a:bodyPr wrap="square" rtlCol="0">
            <a:spAutoFit/>
          </a:bodyPr>
          <a:lstStyle/>
          <a:p>
            <a:r>
              <a:rPr lang="en-GB" dirty="0"/>
              <a:t>Appendix 1: ODM and ODD.</a:t>
            </a:r>
          </a:p>
          <a:p>
            <a:endParaRPr lang="en-GB" dirty="0"/>
          </a:p>
          <a:p>
            <a:r>
              <a:rPr lang="en-GB" dirty="0"/>
              <a:t>To understand the ODM, the concept of a Context of Safe Operation (CSO) must be explored. While an ODM is not a deliverable in of itself (unlike an ODD, which is a deliverable) an ODM is only one metric within a CSO, with the other two metrics, Autonomous Capabilities (AC) and Operating Scenarios (OC). For a full definition, please read Hawkins paper which is within the email sent.</a:t>
            </a:r>
          </a:p>
          <a:p>
            <a:endParaRPr lang="en-GB" dirty="0"/>
          </a:p>
          <a:p>
            <a:r>
              <a:rPr lang="en-GB" dirty="0"/>
              <a:t>Within the given example, 'Low light operation' could manifest within the CSO in different ways, either influencing the design of the AS, in a way that causes a reaction, in this case 'in an event of low-light, the AS turns on it's light' or influences operation area 'the AS cannot operate within an area that can be dark.' This is up to the digression of the engineer. Consider then a secondary condition, an environment which is susceptible to snow, it is at this point an ODD-based approach would have to independently test Snow, Dark and Snow and Dark, it can be understood how this would have a exponential effect; an ODM on the other hand, discovers each hazard and allows the engineer to generate Operational elements to react to each individually generating a list of requirements for safe operation. Within the snow and rain example, any given AS is expected to be able to react independently to dark and to snow, as both are given within the environment. To take this example further, consider an AS that has defined itself, within the ODD as being unable to react to light conditions below ambient and an environment that is lit with streetlights, this specific area has been accounted for within the ODD and has passed due to the light provided by the streetlight, an ODD-based approach typically would classify this as a success, however, should the streetlights cease operation for whatever reason, the AS would enter a fail-state, it would shut down; compare this to an ODM-based approach, if the AC/OS defines required operation as needing a certain level of light, independently of the ODM, the AS will be required to have capability to generate that level of light for itself, the ODM would then specify the ambient light provided by the environment, causing the engineer to understand that the AS' lighting is not needed, unless any environmental failure occurs. The ODD-based approach could consider this possibility, given a particularly skilled safety engineer, however it is not a required part of the methodology for generating an ODD, compared to the methodology generating a CSO.</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CFEC11-89A5-322F-0E66-1949EAA3392B}"/>
              </a:ext>
            </a:extLst>
          </p:cNvPr>
          <p:cNvSpPr txBox="1"/>
          <p:nvPr/>
        </p:nvSpPr>
        <p:spPr>
          <a:xfrm>
            <a:off x="546100" y="996950"/>
            <a:ext cx="10229850" cy="307777"/>
          </a:xfrm>
          <a:prstGeom prst="rect">
            <a:avLst/>
          </a:prstGeom>
          <a:noFill/>
        </p:spPr>
        <p:txBody>
          <a:bodyPr wrap="square" rtlCol="0">
            <a:spAutoFit/>
          </a:bodyPr>
          <a:lstStyle/>
          <a:p>
            <a:r>
              <a:rPr lang="en-US" dirty="0"/>
              <a:t>Appendix 2: Images in Berlin</a:t>
            </a:r>
            <a:endParaRPr lang="en-GB" dirty="0"/>
          </a:p>
        </p:txBody>
      </p:sp>
      <p:pic>
        <p:nvPicPr>
          <p:cNvPr id="3" name="Picture 2">
            <a:extLst>
              <a:ext uri="{FF2B5EF4-FFF2-40B4-BE49-F238E27FC236}">
                <a16:creationId xmlns:a16="http://schemas.microsoft.com/office/drawing/2014/main" id="{2F72DB81-7BDD-152F-04B9-0831A37A88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43464"/>
            <a:ext cx="4021467" cy="30161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27524026-B7D3-F44E-DB35-ECC4D56420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069"/>
          <a:stretch/>
        </p:blipFill>
        <p:spPr bwMode="auto">
          <a:xfrm>
            <a:off x="4021467" y="1353671"/>
            <a:ext cx="4718930" cy="30058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11308EE4-A29E-4696-99A3-E4D04035A1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0397" y="1353671"/>
            <a:ext cx="2264153" cy="301887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27861962-842C-EAE7-8925-6D2F41850F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359565"/>
            <a:ext cx="5314950" cy="24720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4A1545D-E270-7C43-D959-A15F82AA9F32}"/>
              </a:ext>
            </a:extLst>
          </p:cNvPr>
          <p:cNvSpPr txBox="1"/>
          <p:nvPr/>
        </p:nvSpPr>
        <p:spPr>
          <a:xfrm>
            <a:off x="5314950" y="4438650"/>
            <a:ext cx="6731000" cy="2462213"/>
          </a:xfrm>
          <a:prstGeom prst="rect">
            <a:avLst/>
          </a:prstGeom>
          <a:noFill/>
        </p:spPr>
        <p:txBody>
          <a:bodyPr wrap="square" rtlCol="0">
            <a:spAutoFit/>
          </a:bodyPr>
          <a:lstStyle/>
          <a:p>
            <a:r>
              <a:rPr lang="en-US" dirty="0"/>
              <a:t>The purposes of these images is to illustrate the following points:</a:t>
            </a:r>
          </a:p>
          <a:p>
            <a:r>
              <a:rPr lang="en-US" dirty="0"/>
              <a:t>The route has long, straight tracks</a:t>
            </a:r>
          </a:p>
          <a:p>
            <a:r>
              <a:rPr lang="en-US" dirty="0"/>
              <a:t>The route has low population density</a:t>
            </a:r>
          </a:p>
          <a:p>
            <a:r>
              <a:rPr lang="en-US" dirty="0"/>
              <a:t>The route has little safety provisions (lack of fencing between path and track)</a:t>
            </a:r>
          </a:p>
          <a:p>
            <a:r>
              <a:rPr lang="en-US" dirty="0"/>
              <a:t>The route passes through high-risk areas (farmland)</a:t>
            </a:r>
          </a:p>
          <a:p>
            <a:r>
              <a:rPr lang="en-GB" dirty="0"/>
              <a:t>The route has little signalling information*</a:t>
            </a:r>
          </a:p>
          <a:p>
            <a:r>
              <a:rPr lang="en-GB" dirty="0"/>
              <a:t>The route only has one track</a:t>
            </a:r>
          </a:p>
          <a:p>
            <a:endParaRPr lang="en-GB" dirty="0"/>
          </a:p>
          <a:p>
            <a:endParaRPr lang="en-GB" dirty="0"/>
          </a:p>
          <a:p>
            <a:r>
              <a:rPr lang="en-GB" dirty="0"/>
              <a:t>*as public information, DB makes their signalling information difficult to find as a member of the public</a:t>
            </a:r>
          </a:p>
        </p:txBody>
      </p:sp>
    </p:spTree>
    <p:extLst>
      <p:ext uri="{BB962C8B-B14F-4D97-AF65-F5344CB8AC3E}">
        <p14:creationId xmlns:p14="http://schemas.microsoft.com/office/powerpoint/2010/main" val="1140091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0CB6AA-AE11-A207-1EAD-6769AB3BFDEE}"/>
              </a:ext>
            </a:extLst>
          </p:cNvPr>
          <p:cNvSpPr txBox="1"/>
          <p:nvPr/>
        </p:nvSpPr>
        <p:spPr>
          <a:xfrm>
            <a:off x="0" y="1128832"/>
            <a:ext cx="6096000" cy="3323987"/>
          </a:xfrm>
          <a:prstGeom prst="rect">
            <a:avLst/>
          </a:prstGeom>
          <a:noFill/>
        </p:spPr>
        <p:txBody>
          <a:bodyPr wrap="square">
            <a:spAutoFit/>
          </a:bodyPr>
          <a:lstStyle/>
          <a:p>
            <a:r>
              <a:rPr lang="en-GB" sz="1400" b="1" dirty="0"/>
              <a:t>Appendix 3: Table Data</a:t>
            </a:r>
          </a:p>
          <a:p>
            <a:r>
              <a:rPr lang="en-GB" sz="1400" dirty="0"/>
              <a:t>All statistics are pulled from European trains in the "post privatization" phase seen as 1995 onwards.</a:t>
            </a:r>
          </a:p>
          <a:p>
            <a:r>
              <a:rPr lang="en-GB" sz="1400" dirty="0"/>
              <a:t>Key injuries relate to all stakeholders, passengers and passersby whereas minor injuries relate only to passengers</a:t>
            </a:r>
          </a:p>
          <a:p>
            <a:r>
              <a:rPr lang="en-GB" sz="1400" dirty="0"/>
              <a:t>Assuming ~200 passengers on board at a time. Stated as the average by the ORR</a:t>
            </a:r>
          </a:p>
          <a:p>
            <a:r>
              <a:rPr lang="en-GB" sz="1400" dirty="0"/>
              <a:t>All analysis done pre-costs</a:t>
            </a:r>
          </a:p>
          <a:p>
            <a:r>
              <a:rPr lang="en-GB" sz="1400" dirty="0"/>
              <a:t>Statistics/standards pulled from:</a:t>
            </a:r>
          </a:p>
          <a:p>
            <a:r>
              <a:rPr lang="en-GB" sz="1400" dirty="0">
                <a:hlinkClick r:id="rId2"/>
              </a:rPr>
              <a:t>https://www.sciencedirect.com/science/article/pii/S0925753520303180</a:t>
            </a:r>
            <a:r>
              <a:rPr lang="en-GB" sz="1400" dirty="0"/>
              <a:t> </a:t>
            </a:r>
            <a:r>
              <a:rPr lang="en-GB" sz="1400" dirty="0">
                <a:effectLst/>
                <a:hlinkClick r:id="rId3"/>
              </a:rPr>
              <a:t>https://www.sciencedirect.com/science/article/pii/S0001457502000246</a:t>
            </a:r>
            <a:r>
              <a:rPr lang="en-GB" sz="1400" dirty="0">
                <a:effectLst/>
              </a:rPr>
              <a:t>   </a:t>
            </a:r>
            <a:r>
              <a:rPr lang="en-GB" sz="1400" dirty="0">
                <a:effectLst/>
                <a:hlinkClick r:id="rId4"/>
              </a:rPr>
              <a:t>https://ieeexplore.ieee.org/stamp/stamp.jsp?tp=&amp;arnumber=5743430</a:t>
            </a:r>
            <a:r>
              <a:rPr lang="en-GB" sz="1400" dirty="0">
                <a:effectLst/>
              </a:rPr>
              <a:t>  </a:t>
            </a:r>
            <a:r>
              <a:rPr lang="en-GB" sz="1400" dirty="0">
                <a:effectLst/>
                <a:hlinkClick r:id="rId5"/>
              </a:rPr>
              <a:t>https://dataportal.orr.gov.uk/statistics/usage/passenger-rail-usage/</a:t>
            </a:r>
            <a:r>
              <a:rPr lang="en-GB" sz="1400" dirty="0">
                <a:effectLst/>
              </a:rPr>
              <a:t> </a:t>
            </a:r>
            <a:r>
              <a:rPr lang="en-GB" sz="1400" dirty="0">
                <a:effectLst/>
                <a:hlinkClick r:id="rId6"/>
              </a:rPr>
              <a:t>https://www.sciencedirect.com/science/article/pii/S0001457511002806</a:t>
            </a:r>
            <a:r>
              <a:rPr lang="en-GB" sz="1400" dirty="0">
                <a:effectLst/>
              </a:rPr>
              <a:t>  </a:t>
            </a:r>
            <a:r>
              <a:rPr lang="en-GB" sz="1400" dirty="0">
                <a:effectLst/>
                <a:hlinkClick r:id="rId7"/>
              </a:rPr>
              <a:t>https://www.sceiencedirect.com/science/article/pii/S0739885912002077</a:t>
            </a:r>
            <a:endParaRPr lang="en-GB" sz="1400" dirty="0">
              <a:effectLst/>
            </a:endParaRPr>
          </a:p>
        </p:txBody>
      </p:sp>
    </p:spTree>
    <p:extLst>
      <p:ext uri="{BB962C8B-B14F-4D97-AF65-F5344CB8AC3E}">
        <p14:creationId xmlns:p14="http://schemas.microsoft.com/office/powerpoint/2010/main" val="278485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DE50D2-FACC-A4E6-B0CB-AE45C79F31E3}"/>
              </a:ext>
            </a:extLst>
          </p:cNvPr>
          <p:cNvSpPr>
            <a:spLocks noGrp="1"/>
          </p:cNvSpPr>
          <p:nvPr>
            <p:ph type="body" idx="1"/>
          </p:nvPr>
        </p:nvSpPr>
        <p:spPr/>
        <p:txBody>
          <a:bodyPr/>
          <a:lstStyle/>
          <a:p>
            <a:r>
              <a:rPr lang="en-GB" b="0" dirty="0">
                <a:latin typeface="Yu Mincho" panose="02020400000000000000" pitchFamily="18" charset="-128"/>
                <a:ea typeface="Yu Mincho" panose="02020400000000000000" pitchFamily="18" charset="-128"/>
              </a:rPr>
              <a:t>Inspiration, Justification</a:t>
            </a:r>
          </a:p>
        </p:txBody>
      </p:sp>
      <p:sp>
        <p:nvSpPr>
          <p:cNvPr id="3" name="Text Placeholder 2">
            <a:extLst>
              <a:ext uri="{FF2B5EF4-FFF2-40B4-BE49-F238E27FC236}">
                <a16:creationId xmlns:a16="http://schemas.microsoft.com/office/drawing/2014/main" id="{8A0E9799-E2C6-CD6B-A937-67F83FADCAD9}"/>
              </a:ext>
            </a:extLst>
          </p:cNvPr>
          <p:cNvSpPr>
            <a:spLocks noGrp="1"/>
          </p:cNvSpPr>
          <p:nvPr>
            <p:ph type="body" idx="2"/>
          </p:nvPr>
        </p:nvSpPr>
        <p:spPr>
          <a:xfrm>
            <a:off x="475121" y="1616627"/>
            <a:ext cx="10610850" cy="1394118"/>
          </a:xfrm>
        </p:spPr>
        <p:txBody>
          <a:bodyPr>
            <a:normAutofit/>
          </a:bodyPr>
          <a:lstStyle/>
          <a:p>
            <a:r>
              <a:rPr lang="en-GB" sz="1800" dirty="0">
                <a:latin typeface="Yu Gothic" panose="020B0400000000000000" pitchFamily="34" charset="-128"/>
                <a:ea typeface="Yu Gothic" panose="020B0400000000000000" pitchFamily="34" charset="-128"/>
              </a:rPr>
              <a:t>Safety can be generally defined as how well you can predict faults within a system, how you define those faults and how do you react to them. But at the end of the day, it’s all uncertainty.</a:t>
            </a:r>
          </a:p>
        </p:txBody>
      </p:sp>
      <p:pic>
        <p:nvPicPr>
          <p:cNvPr id="6" name="Picture 5">
            <a:extLst>
              <a:ext uri="{FF2B5EF4-FFF2-40B4-BE49-F238E27FC236}">
                <a16:creationId xmlns:a16="http://schemas.microsoft.com/office/drawing/2014/main" id="{315DDE8E-5124-B72C-2F53-2670DC00D7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779" y="3197754"/>
            <a:ext cx="3997455" cy="2043619"/>
          </a:xfrm>
          <a:prstGeom prst="rect">
            <a:avLst/>
          </a:prstGeom>
        </p:spPr>
      </p:pic>
      <p:pic>
        <p:nvPicPr>
          <p:cNvPr id="7" name="Picture 6" descr="A diagram of a component development&#10;&#10;Description automatically generated">
            <a:extLst>
              <a:ext uri="{FF2B5EF4-FFF2-40B4-BE49-F238E27FC236}">
                <a16:creationId xmlns:a16="http://schemas.microsoft.com/office/drawing/2014/main" id="{E20EE744-61C7-5C81-AED4-2EA9339D5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1558" y="3282400"/>
            <a:ext cx="4419772" cy="1286769"/>
          </a:xfrm>
          <a:prstGeom prst="rect">
            <a:avLst/>
          </a:prstGeom>
        </p:spPr>
      </p:pic>
      <p:pic>
        <p:nvPicPr>
          <p:cNvPr id="8" name="Picture 7">
            <a:extLst>
              <a:ext uri="{FF2B5EF4-FFF2-40B4-BE49-F238E27FC236}">
                <a16:creationId xmlns:a16="http://schemas.microsoft.com/office/drawing/2014/main" id="{654A3FB8-898A-03D9-5CCE-5072D41765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2443" y="4770643"/>
            <a:ext cx="4143505" cy="1792307"/>
          </a:xfrm>
          <a:prstGeom prst="rect">
            <a:avLst/>
          </a:prstGeom>
        </p:spPr>
      </p:pic>
      <p:sp>
        <p:nvSpPr>
          <p:cNvPr id="10" name="TextBox 9">
            <a:extLst>
              <a:ext uri="{FF2B5EF4-FFF2-40B4-BE49-F238E27FC236}">
                <a16:creationId xmlns:a16="http://schemas.microsoft.com/office/drawing/2014/main" id="{99FFA04A-F977-CC84-EF28-2C8FB4FB7F15}"/>
              </a:ext>
            </a:extLst>
          </p:cNvPr>
          <p:cNvSpPr txBox="1"/>
          <p:nvPr/>
        </p:nvSpPr>
        <p:spPr>
          <a:xfrm>
            <a:off x="0" y="5328383"/>
            <a:ext cx="8183970" cy="1692771"/>
          </a:xfrm>
          <a:prstGeom prst="rect">
            <a:avLst/>
          </a:prstGeom>
          <a:noFill/>
        </p:spPr>
        <p:txBody>
          <a:bodyPr wrap="square">
            <a:spAutoFit/>
          </a:bodyPr>
          <a:lstStyle/>
          <a:p>
            <a:r>
              <a:rPr lang="en-GB" sz="1000" dirty="0"/>
              <a:t>[1] </a:t>
            </a:r>
            <a:r>
              <a:rPr lang="en-US" sz="1000" dirty="0"/>
              <a:t>Mainline Automatic Train Horn and Brake Performance Metric by </a:t>
            </a:r>
            <a:r>
              <a:rPr lang="en-US" sz="1000" dirty="0" err="1"/>
              <a:t>Tagiew</a:t>
            </a:r>
            <a:r>
              <a:rPr lang="en-US" sz="1000" dirty="0"/>
              <a:t> et al</a:t>
            </a:r>
            <a:endParaRPr lang="en-GB" sz="1000" dirty="0"/>
          </a:p>
          <a:p>
            <a:r>
              <a:rPr lang="en-GB" sz="1000" dirty="0"/>
              <a:t>[2]</a:t>
            </a:r>
            <a:r>
              <a:rPr lang="en-US" sz="1000" dirty="0"/>
              <a:t> Requirements engineering for autonomous vehicles: a systematic literature review by </a:t>
            </a:r>
            <a:r>
              <a:rPr lang="en-US" sz="1000" dirty="0" err="1"/>
              <a:t>Riberrio</a:t>
            </a:r>
            <a:r>
              <a:rPr lang="en-US" sz="1000" dirty="0"/>
              <a:t> and Castro</a:t>
            </a:r>
          </a:p>
          <a:p>
            <a:r>
              <a:rPr lang="en-US" sz="1000" dirty="0"/>
              <a:t>[3] Comparative Study of Machine Learning Methods for In-Vehicle Intrusion Detection by Berger et al </a:t>
            </a:r>
          </a:p>
          <a:p>
            <a:r>
              <a:rPr lang="en-US" sz="1000" dirty="0"/>
              <a:t>[4] Operational Design Domain or Operational Envelope: Seeking a suitable concept for autonomous railway systems by </a:t>
            </a:r>
            <a:r>
              <a:rPr lang="en-US" sz="1000" dirty="0" err="1"/>
              <a:t>Tonk</a:t>
            </a:r>
            <a:r>
              <a:rPr lang="en-US" sz="1000" dirty="0"/>
              <a:t> and </a:t>
            </a:r>
            <a:r>
              <a:rPr lang="en-US" sz="1000" dirty="0" err="1"/>
              <a:t>Boussif</a:t>
            </a:r>
            <a:endParaRPr lang="en-US" sz="1000" dirty="0"/>
          </a:p>
          <a:p>
            <a:r>
              <a:rPr lang="en-US" sz="1000" dirty="0"/>
              <a:t>[5] </a:t>
            </a:r>
            <a:r>
              <a:rPr lang="fr-FR" sz="1000" dirty="0"/>
              <a:t>Standardisation </a:t>
            </a:r>
            <a:r>
              <a:rPr lang="fr-FR" sz="1000" dirty="0" err="1"/>
              <a:t>Considerations</a:t>
            </a:r>
            <a:r>
              <a:rPr lang="fr-FR" sz="1000" dirty="0"/>
              <a:t> for </a:t>
            </a:r>
            <a:r>
              <a:rPr lang="fr-FR" sz="1000" dirty="0" err="1"/>
              <a:t>Autonomous</a:t>
            </a:r>
            <a:r>
              <a:rPr lang="fr-FR" sz="1000" dirty="0"/>
              <a:t> Train Control, </a:t>
            </a:r>
            <a:r>
              <a:rPr lang="fr-FR" sz="1000" dirty="0" err="1"/>
              <a:t>Peleska</a:t>
            </a:r>
            <a:r>
              <a:rPr lang="fr-FR" sz="1000" dirty="0"/>
              <a:t> et al</a:t>
            </a:r>
          </a:p>
          <a:p>
            <a:r>
              <a:rPr lang="fr-FR" sz="1000" dirty="0"/>
              <a:t>[6] </a:t>
            </a:r>
            <a:r>
              <a:rPr lang="en-GB" sz="1100" dirty="0"/>
              <a:t>Addressing uncertainty in the safety assurance of machine-learning, Burton and Herd. Adapted from [7]</a:t>
            </a:r>
            <a:endParaRPr lang="fr-FR" sz="1000" dirty="0"/>
          </a:p>
          <a:p>
            <a:pPr algn="l"/>
            <a:r>
              <a:rPr lang="fr-FR" sz="1000" dirty="0"/>
              <a:t>[7] </a:t>
            </a:r>
            <a:r>
              <a:rPr lang="en-GB" sz="1100" b="0" i="0" dirty="0">
                <a:solidFill>
                  <a:srgbClr val="000000"/>
                </a:solidFill>
                <a:effectLst/>
                <a:latin typeface="ff1"/>
              </a:rPr>
              <a:t>B. E. Lovell, </a:t>
            </a:r>
            <a:r>
              <a:rPr lang="en-GB" sz="1100" b="0" i="0" dirty="0">
                <a:solidFill>
                  <a:srgbClr val="000000"/>
                </a:solidFill>
                <a:effectLst/>
                <a:latin typeface="ff2"/>
              </a:rPr>
              <a:t>A taxonomy of types of uncertainty</a:t>
            </a:r>
            <a:r>
              <a:rPr lang="en-GB" sz="1100" b="0" i="0" dirty="0">
                <a:solidFill>
                  <a:srgbClr val="000000"/>
                </a:solidFill>
                <a:effectLst/>
                <a:latin typeface="ff1"/>
              </a:rPr>
              <a:t>. Portland State University, 1995</a:t>
            </a:r>
          </a:p>
          <a:p>
            <a:pPr algn="l"/>
            <a:r>
              <a:rPr lang="en-GB" sz="1000" dirty="0"/>
              <a:t>[8] </a:t>
            </a:r>
            <a:r>
              <a:rPr lang="en-GB" sz="1100" b="0" i="0" dirty="0">
                <a:solidFill>
                  <a:srgbClr val="000000"/>
                </a:solidFill>
                <a:effectLst/>
                <a:latin typeface="ff1"/>
              </a:rPr>
              <a:t>R. Hawkins, L. </a:t>
            </a:r>
            <a:r>
              <a:rPr lang="en-GB" sz="1100" b="0" i="0" dirty="0" err="1">
                <a:solidFill>
                  <a:srgbClr val="000000"/>
                </a:solidFill>
                <a:effectLst/>
                <a:latin typeface="ff1"/>
              </a:rPr>
              <a:t>Gauerhof</a:t>
            </a:r>
            <a:r>
              <a:rPr lang="en-GB" sz="1100" b="0" i="0" dirty="0">
                <a:solidFill>
                  <a:srgbClr val="000000"/>
                </a:solidFill>
                <a:effectLst/>
                <a:latin typeface="ff1"/>
              </a:rPr>
              <a:t>, R. Rivett, S. Smith, S. </a:t>
            </a:r>
            <a:r>
              <a:rPr lang="en-GB" sz="1100" b="0" i="0" dirty="0" err="1">
                <a:solidFill>
                  <a:srgbClr val="000000"/>
                </a:solidFill>
                <a:effectLst/>
                <a:latin typeface="ff1"/>
              </a:rPr>
              <a:t>Laher</a:t>
            </a:r>
            <a:r>
              <a:rPr lang="en-GB" sz="1100" b="0" i="0" dirty="0">
                <a:solidFill>
                  <a:srgbClr val="000000"/>
                </a:solidFill>
                <a:effectLst/>
                <a:latin typeface="ff1"/>
              </a:rPr>
              <a:t>, A. Rasmus, and A. Banks, “Guidance on the Safety Assurance of autonomous systems</a:t>
            </a:r>
          </a:p>
          <a:p>
            <a:pPr algn="l"/>
            <a:r>
              <a:rPr lang="en-GB" sz="1100" b="0" i="0" dirty="0">
                <a:solidFill>
                  <a:srgbClr val="000000"/>
                </a:solidFill>
                <a:effectLst/>
                <a:latin typeface="ff1"/>
              </a:rPr>
              <a:t>in Complex Environments (SACE),” Jul. 2022. [Online]. Available: https://www.assuringautonomy.com/sace</a:t>
            </a:r>
          </a:p>
          <a:p>
            <a:endParaRPr lang="en-GB" sz="1000" dirty="0"/>
          </a:p>
        </p:txBody>
      </p:sp>
    </p:spTree>
    <p:extLst>
      <p:ext uri="{BB962C8B-B14F-4D97-AF65-F5344CB8AC3E}">
        <p14:creationId xmlns:p14="http://schemas.microsoft.com/office/powerpoint/2010/main" val="35549651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8968BE-5128-68BC-260A-7E9950AB04B0}"/>
              </a:ext>
            </a:extLst>
          </p:cNvPr>
          <p:cNvSpPr>
            <a:spLocks noGrp="1"/>
          </p:cNvSpPr>
          <p:nvPr>
            <p:ph type="body" idx="1"/>
          </p:nvPr>
        </p:nvSpPr>
        <p:spPr/>
        <p:txBody>
          <a:bodyPr/>
          <a:lstStyle/>
          <a:p>
            <a:r>
              <a:rPr lang="en-GB" b="0" dirty="0">
                <a:latin typeface="Yu Mincho" panose="02020400000000000000" pitchFamily="18" charset="-128"/>
                <a:ea typeface="Yu Mincho" panose="02020400000000000000" pitchFamily="18" charset="-128"/>
              </a:rPr>
              <a:t>The SACRED Methodology</a:t>
            </a:r>
          </a:p>
        </p:txBody>
      </p:sp>
      <p:pic>
        <p:nvPicPr>
          <p:cNvPr id="6" name="Picture 5">
            <a:extLst>
              <a:ext uri="{FF2B5EF4-FFF2-40B4-BE49-F238E27FC236}">
                <a16:creationId xmlns:a16="http://schemas.microsoft.com/office/drawing/2014/main" id="{1727F013-3F8F-C00C-AC26-8DDF817170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4815" y="2554671"/>
            <a:ext cx="7182370" cy="2917605"/>
          </a:xfrm>
          <a:prstGeom prst="rect">
            <a:avLst/>
          </a:prstGeom>
        </p:spPr>
      </p:pic>
      <p:sp>
        <p:nvSpPr>
          <p:cNvPr id="7" name="TextBox 6">
            <a:extLst>
              <a:ext uri="{FF2B5EF4-FFF2-40B4-BE49-F238E27FC236}">
                <a16:creationId xmlns:a16="http://schemas.microsoft.com/office/drawing/2014/main" id="{1CF08A63-8E47-CED6-6808-ED7061C53E47}"/>
              </a:ext>
            </a:extLst>
          </p:cNvPr>
          <p:cNvSpPr txBox="1"/>
          <p:nvPr/>
        </p:nvSpPr>
        <p:spPr>
          <a:xfrm>
            <a:off x="3748536" y="5579177"/>
            <a:ext cx="2667000" cy="1138773"/>
          </a:xfrm>
          <a:prstGeom prst="rect">
            <a:avLst/>
          </a:prstGeom>
          <a:noFill/>
        </p:spPr>
        <p:txBody>
          <a:bodyPr wrap="square" rtlCol="0">
            <a:spAutoFit/>
          </a:bodyPr>
          <a:lstStyle/>
          <a:p>
            <a:pPr algn="ctr"/>
            <a:r>
              <a:rPr lang="en-GB" dirty="0"/>
              <a:t>Apply the Context of Safe Operation to Rail</a:t>
            </a:r>
          </a:p>
          <a:p>
            <a:pPr algn="ctr"/>
            <a:r>
              <a:rPr lang="en-GB" sz="1000" dirty="0"/>
              <a:t>A CSO is a metric defined by Osborne and Hawkins which discusses the classification of an environment by how Autonomous Systems can interact with it.</a:t>
            </a:r>
          </a:p>
        </p:txBody>
      </p:sp>
      <p:sp>
        <p:nvSpPr>
          <p:cNvPr id="8" name="TextBox 7">
            <a:extLst>
              <a:ext uri="{FF2B5EF4-FFF2-40B4-BE49-F238E27FC236}">
                <a16:creationId xmlns:a16="http://schemas.microsoft.com/office/drawing/2014/main" id="{C52CA6F5-E86D-2DF1-134B-F083221AC0B2}"/>
              </a:ext>
            </a:extLst>
          </p:cNvPr>
          <p:cNvSpPr txBox="1"/>
          <p:nvPr/>
        </p:nvSpPr>
        <p:spPr>
          <a:xfrm>
            <a:off x="475121" y="5579176"/>
            <a:ext cx="3048000" cy="1138773"/>
          </a:xfrm>
          <a:prstGeom prst="rect">
            <a:avLst/>
          </a:prstGeom>
          <a:noFill/>
        </p:spPr>
        <p:txBody>
          <a:bodyPr wrap="square" rtlCol="0">
            <a:spAutoFit/>
          </a:bodyPr>
          <a:lstStyle/>
          <a:p>
            <a:pPr algn="ctr"/>
            <a:r>
              <a:rPr lang="en-GB" dirty="0"/>
              <a:t>Justify the ‘System of Systems’ argument</a:t>
            </a:r>
          </a:p>
          <a:p>
            <a:pPr algn="ctr"/>
            <a:r>
              <a:rPr lang="en-GB" sz="1000" dirty="0"/>
              <a:t>Prove that the operation of railway systems relies upon the operation of surrounding systems and the overall importance of the communication network present within legacy railway systems.</a:t>
            </a:r>
          </a:p>
        </p:txBody>
      </p:sp>
      <p:sp>
        <p:nvSpPr>
          <p:cNvPr id="9" name="TextBox 8">
            <a:extLst>
              <a:ext uri="{FF2B5EF4-FFF2-40B4-BE49-F238E27FC236}">
                <a16:creationId xmlns:a16="http://schemas.microsoft.com/office/drawing/2014/main" id="{B3FFA56D-7556-3CF1-E66E-03D94FC17C2F}"/>
              </a:ext>
            </a:extLst>
          </p:cNvPr>
          <p:cNvSpPr txBox="1"/>
          <p:nvPr/>
        </p:nvSpPr>
        <p:spPr>
          <a:xfrm>
            <a:off x="9095862" y="5579176"/>
            <a:ext cx="2540000" cy="1292662"/>
          </a:xfrm>
          <a:prstGeom prst="rect">
            <a:avLst/>
          </a:prstGeom>
          <a:noFill/>
        </p:spPr>
        <p:txBody>
          <a:bodyPr wrap="square" rtlCol="0">
            <a:spAutoFit/>
          </a:bodyPr>
          <a:lstStyle/>
          <a:p>
            <a:pPr algn="ctr"/>
            <a:r>
              <a:rPr lang="en-GB" dirty="0"/>
              <a:t>Build a safety Argument for </a:t>
            </a:r>
            <a:r>
              <a:rPr lang="en-GB" dirty="0" err="1"/>
              <a:t>SotA</a:t>
            </a:r>
            <a:r>
              <a:rPr lang="en-GB" dirty="0"/>
              <a:t> technologies</a:t>
            </a:r>
          </a:p>
          <a:p>
            <a:pPr algn="ctr"/>
            <a:r>
              <a:rPr lang="en-GB" sz="1000" dirty="0"/>
              <a:t>Can </a:t>
            </a:r>
            <a:r>
              <a:rPr lang="en-GB" sz="1000" dirty="0" err="1"/>
              <a:t>SotA</a:t>
            </a:r>
            <a:r>
              <a:rPr lang="en-GB" sz="1000" dirty="0"/>
              <a:t> properly parse the given ODM</a:t>
            </a:r>
          </a:p>
          <a:p>
            <a:pPr algn="ctr"/>
            <a:r>
              <a:rPr lang="en-GB" sz="1000" dirty="0"/>
              <a:t>How accurate is accurate enough</a:t>
            </a:r>
          </a:p>
          <a:p>
            <a:pPr algn="ctr"/>
            <a:r>
              <a:rPr lang="en-GB" sz="1000" dirty="0"/>
              <a:t>How do traditional metrics interact with our metrics</a:t>
            </a:r>
          </a:p>
          <a:p>
            <a:pPr algn="ctr"/>
            <a:r>
              <a:rPr lang="en-GB" sz="1000" dirty="0"/>
              <a:t>Is the given concept feasible?</a:t>
            </a:r>
          </a:p>
        </p:txBody>
      </p:sp>
      <p:sp>
        <p:nvSpPr>
          <p:cNvPr id="10" name="TextBox 9">
            <a:extLst>
              <a:ext uri="{FF2B5EF4-FFF2-40B4-BE49-F238E27FC236}">
                <a16:creationId xmlns:a16="http://schemas.microsoft.com/office/drawing/2014/main" id="{80C0D55D-2D91-69B9-8D8E-7E12FB9B0F26}"/>
              </a:ext>
            </a:extLst>
          </p:cNvPr>
          <p:cNvSpPr txBox="1"/>
          <p:nvPr/>
        </p:nvSpPr>
        <p:spPr>
          <a:xfrm>
            <a:off x="6682655" y="5579177"/>
            <a:ext cx="2146088" cy="1138773"/>
          </a:xfrm>
          <a:prstGeom prst="rect">
            <a:avLst/>
          </a:prstGeom>
          <a:noFill/>
        </p:spPr>
        <p:txBody>
          <a:bodyPr wrap="square" rtlCol="0">
            <a:spAutoFit/>
          </a:bodyPr>
          <a:lstStyle/>
          <a:p>
            <a:pPr algn="ctr"/>
            <a:r>
              <a:rPr lang="en-GB" dirty="0"/>
              <a:t>Introduce novel safety metrics</a:t>
            </a:r>
          </a:p>
          <a:p>
            <a:pPr algn="ctr"/>
            <a:r>
              <a:rPr lang="en-GB" sz="1000" dirty="0"/>
              <a:t>The Safe Operating Context, physical system limitations, SPAD Reports and Technical Scenario Justifications.</a:t>
            </a:r>
          </a:p>
        </p:txBody>
      </p:sp>
      <p:sp>
        <p:nvSpPr>
          <p:cNvPr id="15" name="Text Placeholder 2">
            <a:extLst>
              <a:ext uri="{FF2B5EF4-FFF2-40B4-BE49-F238E27FC236}">
                <a16:creationId xmlns:a16="http://schemas.microsoft.com/office/drawing/2014/main" id="{E589E648-94B6-477D-DC74-5C966AECCD8E}"/>
              </a:ext>
            </a:extLst>
          </p:cNvPr>
          <p:cNvSpPr>
            <a:spLocks noGrp="1"/>
          </p:cNvSpPr>
          <p:nvPr>
            <p:ph type="body" idx="2"/>
          </p:nvPr>
        </p:nvSpPr>
        <p:spPr>
          <a:xfrm>
            <a:off x="475121" y="1826992"/>
            <a:ext cx="10610850" cy="645803"/>
          </a:xfrm>
        </p:spPr>
        <p:txBody>
          <a:bodyPr>
            <a:normAutofit/>
          </a:bodyPr>
          <a:lstStyle/>
          <a:p>
            <a:r>
              <a:rPr lang="en-GB" sz="1400" dirty="0">
                <a:latin typeface="Yu Gothic" panose="020B0400000000000000" pitchFamily="34" charset="-128"/>
                <a:ea typeface="Yu Gothic" panose="020B0400000000000000" pitchFamily="34" charset="-128"/>
              </a:rPr>
              <a:t>Classification, clarification, exploration and assurance.</a:t>
            </a:r>
          </a:p>
        </p:txBody>
      </p:sp>
    </p:spTree>
    <p:extLst>
      <p:ext uri="{BB962C8B-B14F-4D97-AF65-F5344CB8AC3E}">
        <p14:creationId xmlns:p14="http://schemas.microsoft.com/office/powerpoint/2010/main" val="3690729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B5CB"/>
        </a:solidFill>
        <a:effectLst/>
      </p:bgPr>
    </p:bg>
    <p:spTree>
      <p:nvGrpSpPr>
        <p:cNvPr id="1" name="Shape 71"/>
        <p:cNvGrpSpPr/>
        <p:nvPr/>
      </p:nvGrpSpPr>
      <p:grpSpPr>
        <a:xfrm>
          <a:off x="0" y="0"/>
          <a:ext cx="0" cy="0"/>
          <a:chOff x="0" y="0"/>
          <a:chExt cx="0" cy="0"/>
        </a:xfrm>
      </p:grpSpPr>
      <p:sp>
        <p:nvSpPr>
          <p:cNvPr id="72" name="Google Shape;72;p10"/>
          <p:cNvSpPr txBox="1">
            <a:spLocks noGrp="1"/>
          </p:cNvSpPr>
          <p:nvPr>
            <p:ph type="body" idx="1"/>
          </p:nvPr>
        </p:nvSpPr>
        <p:spPr>
          <a:xfrm>
            <a:off x="475121" y="771505"/>
            <a:ext cx="3855657" cy="914400"/>
          </a:xfrm>
          <a:prstGeom prst="rect">
            <a:avLst/>
          </a:prstGeom>
          <a:noFill/>
          <a:ln>
            <a:noFill/>
          </a:ln>
        </p:spPr>
        <p:txBody>
          <a:bodyPr spcFirstLastPara="1" wrap="square" lIns="91425" tIns="45700" rIns="91425" bIns="45700" anchor="t" anchorCtr="0">
            <a:normAutofit/>
          </a:bodyPr>
          <a:lstStyle/>
          <a:p>
            <a:pPr marL="50800" lvl="0" indent="0" algn="l" rtl="0">
              <a:lnSpc>
                <a:spcPct val="100000"/>
              </a:lnSpc>
              <a:spcBef>
                <a:spcPts val="800"/>
              </a:spcBef>
              <a:spcAft>
                <a:spcPts val="0"/>
              </a:spcAft>
              <a:buSzPts val="2800"/>
              <a:buNone/>
            </a:pPr>
            <a:r>
              <a:rPr lang="en-GB" dirty="0">
                <a:latin typeface="Yu Mincho" panose="02020400000000000000" pitchFamily="18" charset="-128"/>
                <a:ea typeface="Yu Mincho" panose="02020400000000000000" pitchFamily="18" charset="-128"/>
              </a:rPr>
              <a:t>ODM-Ology</a:t>
            </a:r>
            <a:endParaRPr dirty="0">
              <a:latin typeface="Yu Mincho" panose="02020400000000000000" pitchFamily="18" charset="-128"/>
              <a:ea typeface="Yu Mincho" panose="02020400000000000000" pitchFamily="18" charset="-128"/>
            </a:endParaRPr>
          </a:p>
        </p:txBody>
      </p:sp>
      <p:sp>
        <p:nvSpPr>
          <p:cNvPr id="73" name="Google Shape;73;p10"/>
          <p:cNvSpPr txBox="1">
            <a:spLocks noGrp="1"/>
          </p:cNvSpPr>
          <p:nvPr>
            <p:ph type="body" idx="2"/>
          </p:nvPr>
        </p:nvSpPr>
        <p:spPr>
          <a:xfrm>
            <a:off x="475121" y="1826992"/>
            <a:ext cx="10610850" cy="645803"/>
          </a:xfrm>
          <a:prstGeom prst="rect">
            <a:avLst/>
          </a:prstGeom>
          <a:noFill/>
          <a:ln>
            <a:noFill/>
          </a:ln>
        </p:spPr>
        <p:txBody>
          <a:bodyPr spcFirstLastPara="1" wrap="square" lIns="91425" tIns="45700" rIns="91425" bIns="45700" anchor="t" anchorCtr="0">
            <a:normAutofit fontScale="92500"/>
          </a:bodyPr>
          <a:lstStyle/>
          <a:p>
            <a:pPr marL="50800" lvl="0" indent="0" algn="l" rtl="0">
              <a:lnSpc>
                <a:spcPct val="100000"/>
              </a:lnSpc>
              <a:spcBef>
                <a:spcPts val="500"/>
              </a:spcBef>
              <a:spcAft>
                <a:spcPts val="0"/>
              </a:spcAft>
              <a:buSzPts val="2800"/>
              <a:buNone/>
            </a:pPr>
            <a:r>
              <a:rPr lang="en-GB" sz="1800" i="1" dirty="0">
                <a:latin typeface="Yu Mincho" panose="02020400000000000000" pitchFamily="18" charset="-128"/>
                <a:ea typeface="Yu Mincho" panose="02020400000000000000" pitchFamily="18" charset="-128"/>
              </a:rPr>
              <a:t>"The nice thing about standards is that there are so many of them to choose from." </a:t>
            </a:r>
            <a:r>
              <a:rPr lang="en-GB" sz="1800" dirty="0">
                <a:latin typeface="Yu Mincho" panose="02020400000000000000" pitchFamily="18" charset="-128"/>
                <a:ea typeface="Yu Mincho" panose="02020400000000000000" pitchFamily="18" charset="-128"/>
              </a:rPr>
              <a:t>— Andrew S. Tanenbaum</a:t>
            </a:r>
          </a:p>
        </p:txBody>
      </p:sp>
      <p:sp>
        <p:nvSpPr>
          <p:cNvPr id="74" name="Google Shape;74;p10"/>
          <p:cNvSpPr txBox="1">
            <a:spLocks noGrp="1"/>
          </p:cNvSpPr>
          <p:nvPr>
            <p:ph type="body" idx="3"/>
          </p:nvPr>
        </p:nvSpPr>
        <p:spPr>
          <a:xfrm>
            <a:off x="475529" y="2367773"/>
            <a:ext cx="5168033" cy="3543704"/>
          </a:xfrm>
          <a:prstGeom prst="rect">
            <a:avLst/>
          </a:prstGeom>
          <a:noFill/>
          <a:ln>
            <a:noFill/>
          </a:ln>
        </p:spPr>
        <p:txBody>
          <a:bodyPr spcFirstLastPara="1" wrap="square" lIns="91425" tIns="45700" rIns="91425" bIns="45700" anchor="t" anchorCtr="0">
            <a:normAutofit/>
          </a:bodyPr>
          <a:lstStyle/>
          <a:p>
            <a:pPr marL="432000" lvl="0" indent="-165099" algn="l" rtl="0">
              <a:lnSpc>
                <a:spcPct val="100000"/>
              </a:lnSpc>
              <a:spcBef>
                <a:spcPts val="300"/>
              </a:spcBef>
              <a:spcAft>
                <a:spcPts val="0"/>
              </a:spcAft>
              <a:buSzPts val="2800"/>
              <a:buFont typeface="Arial"/>
              <a:buNone/>
            </a:pPr>
            <a:r>
              <a:rPr lang="en-GB" dirty="0">
                <a:latin typeface="+mn-lt"/>
              </a:rPr>
              <a:t>Operational Domain Model</a:t>
            </a:r>
          </a:p>
          <a:p>
            <a:pPr marL="432000" lvl="0" indent="-165099" algn="l" rtl="0">
              <a:lnSpc>
                <a:spcPct val="100000"/>
              </a:lnSpc>
              <a:spcBef>
                <a:spcPts val="300"/>
              </a:spcBef>
              <a:spcAft>
                <a:spcPts val="0"/>
              </a:spcAft>
              <a:buSzPts val="2800"/>
              <a:buFont typeface="Arial"/>
              <a:buNone/>
            </a:pPr>
            <a:r>
              <a:rPr lang="en-GB" sz="1000" i="1" dirty="0">
                <a:latin typeface="+mn-lt"/>
              </a:rPr>
              <a:t>“Elements with which any AS may be required to safely interact with while completing its tasks” -</a:t>
            </a:r>
            <a:r>
              <a:rPr lang="en-GB" sz="1000" dirty="0">
                <a:latin typeface="+mn-lt"/>
              </a:rPr>
              <a:t> </a:t>
            </a:r>
            <a:r>
              <a:rPr lang="en-GB" sz="800" dirty="0"/>
              <a:t>Defining an Effective Context for the Safe Operation of Autonomous Systems, Osborne 2024</a:t>
            </a:r>
            <a:endParaRPr lang="en-GB" sz="1000" i="1" dirty="0">
              <a:latin typeface="+mn-lt"/>
            </a:endParaRPr>
          </a:p>
          <a:p>
            <a:pPr marL="438351" indent="-171450"/>
            <a:r>
              <a:rPr lang="en-GB" sz="1200" dirty="0">
                <a:latin typeface="+mn-lt"/>
              </a:rPr>
              <a:t>Abstracted image of entire operating scenario wherein a system is restricted and cannot be gentrified</a:t>
            </a:r>
          </a:p>
          <a:p>
            <a:pPr marL="438351" indent="-171450"/>
            <a:r>
              <a:rPr lang="en-GB" sz="1200" dirty="0">
                <a:latin typeface="+mn-lt"/>
              </a:rPr>
              <a:t>Exists within the bounds of a Context of Safe Operation (CSO)</a:t>
            </a:r>
            <a:endParaRPr lang="en-US" sz="1200" dirty="0">
              <a:latin typeface="+mn-lt"/>
            </a:endParaRPr>
          </a:p>
          <a:p>
            <a:pPr marL="438351" indent="-171450"/>
            <a:r>
              <a:rPr lang="en-US" sz="1200" dirty="0">
                <a:latin typeface="+mn-lt"/>
              </a:rPr>
              <a:t>Aims to generate understanding of environment.</a:t>
            </a:r>
          </a:p>
          <a:p>
            <a:pPr marL="438351" indent="-171450"/>
            <a:r>
              <a:rPr lang="en-US" sz="1200" dirty="0">
                <a:latin typeface="+mn-lt"/>
              </a:rPr>
              <a:t>Adapts in real time</a:t>
            </a:r>
          </a:p>
          <a:p>
            <a:pPr marL="438351" indent="-171450"/>
            <a:r>
              <a:rPr lang="en-US" sz="1200" dirty="0">
                <a:latin typeface="+mn-lt"/>
              </a:rPr>
              <a:t>Is better for restricted domains (trains)</a:t>
            </a:r>
          </a:p>
          <a:p>
            <a:pPr marL="438351" indent="-171450"/>
            <a:r>
              <a:rPr lang="en-GB" sz="1200" dirty="0">
                <a:latin typeface="+mn-lt"/>
              </a:rPr>
              <a:t>Models the entire lifecycle and interactions of systems</a:t>
            </a:r>
          </a:p>
          <a:p>
            <a:pPr marL="438351" indent="-171450"/>
            <a:r>
              <a:rPr lang="en-GB" sz="1200" dirty="0">
                <a:latin typeface="+mn-lt"/>
              </a:rPr>
              <a:t>Assists in generating safety metrics</a:t>
            </a:r>
          </a:p>
          <a:p>
            <a:pPr marL="438351" indent="-171450"/>
            <a:r>
              <a:rPr lang="en-GB" sz="1200" dirty="0">
                <a:latin typeface="+mn-lt"/>
              </a:rPr>
              <a:t>Models interactions between a generic system and stakeholders</a:t>
            </a:r>
            <a:endParaRPr sz="1200" dirty="0">
              <a:latin typeface="+mn-lt"/>
            </a:endParaRPr>
          </a:p>
        </p:txBody>
      </p:sp>
      <p:sp>
        <p:nvSpPr>
          <p:cNvPr id="75" name="Google Shape;75;p10"/>
          <p:cNvSpPr txBox="1">
            <a:spLocks noGrp="1"/>
          </p:cNvSpPr>
          <p:nvPr>
            <p:ph type="body" idx="4"/>
          </p:nvPr>
        </p:nvSpPr>
        <p:spPr>
          <a:xfrm>
            <a:off x="6088062" y="2472795"/>
            <a:ext cx="5519738" cy="3526972"/>
          </a:xfrm>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1000"/>
              </a:spcBef>
              <a:spcAft>
                <a:spcPts val="0"/>
              </a:spcAft>
              <a:buSzPts val="2800"/>
              <a:buNone/>
            </a:pPr>
            <a:r>
              <a:rPr lang="en-GB" dirty="0">
                <a:latin typeface="+mn-lt"/>
              </a:rPr>
              <a:t>Operational Design Domain</a:t>
            </a:r>
          </a:p>
          <a:p>
            <a:pPr indent="-228600">
              <a:buNone/>
            </a:pPr>
            <a:r>
              <a:rPr lang="en-GB" sz="1000" dirty="0">
                <a:latin typeface="+mn-lt"/>
              </a:rPr>
              <a:t>“</a:t>
            </a:r>
            <a:r>
              <a:rPr lang="en-GB" sz="1000" i="1" dirty="0">
                <a:latin typeface="+mn-lt"/>
              </a:rPr>
              <a:t>A set of capabilities and limitations for a set of pre-defined operating conditions of a given Autonomous System</a:t>
            </a:r>
            <a:r>
              <a:rPr lang="en-GB" sz="1000" dirty="0">
                <a:latin typeface="+mn-lt"/>
              </a:rPr>
              <a:t>” - </a:t>
            </a:r>
            <a:r>
              <a:rPr lang="en-GB" sz="800" b="0" i="0" dirty="0">
                <a:solidFill>
                  <a:srgbClr val="25303B"/>
                </a:solidFill>
                <a:effectLst/>
                <a:latin typeface="FrutigerLTPro"/>
              </a:rPr>
              <a:t>Operational Design Domain</a:t>
            </a:r>
            <a:r>
              <a:rPr lang="en-GB" sz="800" b="1" dirty="0">
                <a:solidFill>
                  <a:srgbClr val="25303B"/>
                </a:solidFill>
                <a:latin typeface="FrutigerLTPro"/>
              </a:rPr>
              <a:t> </a:t>
            </a:r>
            <a:r>
              <a:rPr lang="en-GB" sz="800" i="0" dirty="0">
                <a:solidFill>
                  <a:srgbClr val="25303B"/>
                </a:solidFill>
                <a:effectLst/>
                <a:latin typeface="FrutigerLTPro"/>
              </a:rPr>
              <a:t>Narrow frame provides safety, Salvi 2022</a:t>
            </a:r>
            <a:endParaRPr lang="en-GB" sz="1000" dirty="0">
              <a:latin typeface="+mn-lt"/>
            </a:endParaRPr>
          </a:p>
          <a:p>
            <a:pPr indent="-228600">
              <a:spcBef>
                <a:spcPts val="300"/>
              </a:spcBef>
            </a:pPr>
            <a:r>
              <a:rPr lang="en-GB" sz="1200" dirty="0">
                <a:latin typeface="+mn-lt"/>
              </a:rPr>
              <a:t>Operation of a specific system within a constrained area extrapolated to a generic lens</a:t>
            </a:r>
          </a:p>
          <a:p>
            <a:pPr indent="-228600">
              <a:spcBef>
                <a:spcPts val="300"/>
              </a:spcBef>
            </a:pPr>
            <a:r>
              <a:rPr lang="en-GB" sz="1200" dirty="0">
                <a:latin typeface="+mn-lt"/>
              </a:rPr>
              <a:t>Is a deliverable within itself</a:t>
            </a:r>
          </a:p>
          <a:p>
            <a:pPr indent="-228600">
              <a:spcBef>
                <a:spcPts val="300"/>
              </a:spcBef>
            </a:pPr>
            <a:r>
              <a:rPr lang="en-GB" sz="1200" dirty="0">
                <a:latin typeface="+mn-lt"/>
              </a:rPr>
              <a:t>Aims to generate evidence needed for system operation.</a:t>
            </a:r>
          </a:p>
          <a:p>
            <a:pPr indent="-228600">
              <a:spcBef>
                <a:spcPts val="300"/>
              </a:spcBef>
            </a:pPr>
            <a:r>
              <a:rPr lang="en-GB" sz="1200" dirty="0">
                <a:latin typeface="+mn-lt"/>
              </a:rPr>
              <a:t>Rigid in operational limits</a:t>
            </a:r>
          </a:p>
          <a:p>
            <a:pPr indent="-228600">
              <a:spcBef>
                <a:spcPts val="300"/>
              </a:spcBef>
            </a:pPr>
            <a:r>
              <a:rPr lang="en-GB" sz="1200" dirty="0">
                <a:latin typeface="+mn-lt"/>
              </a:rPr>
              <a:t>Is better for generic domains (cars)</a:t>
            </a:r>
          </a:p>
          <a:p>
            <a:pPr indent="-228600">
              <a:spcBef>
                <a:spcPts val="300"/>
              </a:spcBef>
            </a:pPr>
            <a:r>
              <a:rPr lang="en-GB" sz="1200" dirty="0">
                <a:latin typeface="+mn-lt"/>
              </a:rPr>
              <a:t>Primarily used for design purposes to limit the system's functional scope</a:t>
            </a:r>
          </a:p>
          <a:p>
            <a:pPr indent="-228600">
              <a:spcBef>
                <a:spcPts val="300"/>
              </a:spcBef>
            </a:pPr>
            <a:r>
              <a:rPr lang="en-GB" sz="1200" dirty="0">
                <a:latin typeface="+mn-lt"/>
              </a:rPr>
              <a:t>Is a safety metric</a:t>
            </a:r>
          </a:p>
          <a:p>
            <a:pPr indent="-228600">
              <a:spcBef>
                <a:spcPts val="300"/>
              </a:spcBef>
            </a:pPr>
            <a:r>
              <a:rPr lang="en-GB" sz="1200" dirty="0">
                <a:latin typeface="+mn-lt"/>
              </a:rPr>
              <a:t>Models specific system operation</a:t>
            </a:r>
            <a:endParaRPr sz="1200" dirty="0">
              <a:latin typeface="+mn-lt"/>
            </a:endParaRPr>
          </a:p>
        </p:txBody>
      </p:sp>
      <p:sp>
        <p:nvSpPr>
          <p:cNvPr id="3" name="TextBox 2">
            <a:extLst>
              <a:ext uri="{FF2B5EF4-FFF2-40B4-BE49-F238E27FC236}">
                <a16:creationId xmlns:a16="http://schemas.microsoft.com/office/drawing/2014/main" id="{600A3E5C-5830-E2BD-074C-5CDFCF7FC77B}"/>
              </a:ext>
            </a:extLst>
          </p:cNvPr>
          <p:cNvSpPr txBox="1"/>
          <p:nvPr/>
        </p:nvSpPr>
        <p:spPr>
          <a:xfrm>
            <a:off x="2489200" y="5665367"/>
            <a:ext cx="9563100" cy="938719"/>
          </a:xfrm>
          <a:prstGeom prst="rect">
            <a:avLst/>
          </a:prstGeom>
          <a:noFill/>
        </p:spPr>
        <p:txBody>
          <a:bodyPr wrap="square">
            <a:spAutoFit/>
          </a:bodyPr>
          <a:lstStyle/>
          <a:p>
            <a:pPr algn="ctr"/>
            <a:r>
              <a:rPr lang="en-GB" sz="1100" dirty="0"/>
              <a:t>Consider an environment which is susceptible to low-light condition, a stretch of land in the middle of the night, lit by streetlights. An ODD-based approach, if has low-light as part of the given specification, would test that the AV can operate within the specified scenario, if the test passes, ‘low light’ is added to the list of acceptable domain objects, if the test fails, it is declared the AS cannot operate within that environment, whereas an ODM-based approach would, through the modelling, discover low-light operation to be part of the CSO and would add ‘low-light’ to the specification. (See appendix slide 1 for more information.)</a:t>
            </a:r>
          </a:p>
        </p:txBody>
      </p:sp>
      <p:pic>
        <p:nvPicPr>
          <p:cNvPr id="4" name="Picture 3">
            <a:extLst>
              <a:ext uri="{FF2B5EF4-FFF2-40B4-BE49-F238E27FC236}">
                <a16:creationId xmlns:a16="http://schemas.microsoft.com/office/drawing/2014/main" id="{55B386DB-3773-0B22-7BC9-BCC0D63E78A0}"/>
              </a:ext>
            </a:extLst>
          </p:cNvPr>
          <p:cNvPicPr>
            <a:picLocks noChangeAspect="1"/>
          </p:cNvPicPr>
          <p:nvPr/>
        </p:nvPicPr>
        <p:blipFill>
          <a:blip r:embed="rId3"/>
          <a:stretch>
            <a:fillRect/>
          </a:stretch>
        </p:blipFill>
        <p:spPr>
          <a:xfrm>
            <a:off x="475120" y="5320178"/>
            <a:ext cx="1784839" cy="153263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1AB7018-A0DB-3C4E-045F-C7BFBAF29C95}"/>
              </a:ext>
            </a:extLst>
          </p:cNvPr>
          <p:cNvSpPr>
            <a:spLocks noGrp="1"/>
          </p:cNvSpPr>
          <p:nvPr>
            <p:ph type="body" idx="2"/>
          </p:nvPr>
        </p:nvSpPr>
        <p:spPr/>
        <p:txBody>
          <a:bodyPr>
            <a:normAutofit fontScale="85000" lnSpcReduction="10000"/>
          </a:bodyPr>
          <a:lstStyle/>
          <a:p>
            <a:pPr algn="ctr"/>
            <a:r>
              <a:rPr lang="en-US" dirty="0">
                <a:latin typeface="Yu Mincho" panose="02020400000000000000" pitchFamily="18" charset="-128"/>
                <a:ea typeface="Yu Mincho" panose="02020400000000000000" pitchFamily="18" charset="-128"/>
              </a:rPr>
              <a:t>Railway, the Ego-vehicle within an Ecosystem.</a:t>
            </a:r>
            <a:endParaRPr lang="en-GB" dirty="0">
              <a:latin typeface="Yu Mincho" panose="02020400000000000000" pitchFamily="18" charset="-128"/>
              <a:ea typeface="Yu Mincho" panose="02020400000000000000" pitchFamily="18" charset="-128"/>
            </a:endParaRPr>
          </a:p>
        </p:txBody>
      </p:sp>
      <p:sp>
        <p:nvSpPr>
          <p:cNvPr id="4" name="Text Placeholder 3">
            <a:extLst>
              <a:ext uri="{FF2B5EF4-FFF2-40B4-BE49-F238E27FC236}">
                <a16:creationId xmlns:a16="http://schemas.microsoft.com/office/drawing/2014/main" id="{5852AD79-0620-3577-9917-78BA5FB5E119}"/>
              </a:ext>
            </a:extLst>
          </p:cNvPr>
          <p:cNvSpPr>
            <a:spLocks noGrp="1"/>
          </p:cNvSpPr>
          <p:nvPr>
            <p:ph type="body" idx="3"/>
          </p:nvPr>
        </p:nvSpPr>
        <p:spPr>
          <a:xfrm>
            <a:off x="476787" y="1393258"/>
            <a:ext cx="10610849" cy="974502"/>
          </a:xfrm>
        </p:spPr>
        <p:txBody>
          <a:bodyPr>
            <a:normAutofit fontScale="85000" lnSpcReduction="10000"/>
          </a:bodyPr>
          <a:lstStyle/>
          <a:p>
            <a:pPr algn="ctr">
              <a:lnSpc>
                <a:spcPct val="170000"/>
              </a:lnSpc>
            </a:pPr>
            <a:r>
              <a:rPr lang="en-GB" sz="1800" dirty="0">
                <a:latin typeface="Yu Gothic" panose="020B0400000000000000" pitchFamily="34" charset="-128"/>
                <a:ea typeface="Yu Gothic" panose="020B0400000000000000" pitchFamily="34" charset="-128"/>
              </a:rPr>
              <a:t>Within rail, there is an ongoing debate on the classifications of safety protocol. That between the </a:t>
            </a:r>
            <a:r>
              <a:rPr lang="en-GB" sz="1800" b="1" dirty="0">
                <a:latin typeface="Yu Gothic" panose="020B0400000000000000" pitchFamily="34" charset="-128"/>
                <a:ea typeface="Yu Gothic" panose="020B0400000000000000" pitchFamily="34" charset="-128"/>
              </a:rPr>
              <a:t>EGO approach </a:t>
            </a:r>
            <a:r>
              <a:rPr lang="en-GB" sz="1800" dirty="0">
                <a:latin typeface="Yu Gothic" panose="020B0400000000000000" pitchFamily="34" charset="-128"/>
                <a:ea typeface="Yu Gothic" panose="020B0400000000000000" pitchFamily="34" charset="-128"/>
              </a:rPr>
              <a:t>and the </a:t>
            </a:r>
            <a:r>
              <a:rPr lang="en-GB" sz="1800" b="1" dirty="0">
                <a:latin typeface="Yu Gothic" panose="020B0400000000000000" pitchFamily="34" charset="-128"/>
                <a:ea typeface="Yu Gothic" panose="020B0400000000000000" pitchFamily="34" charset="-128"/>
              </a:rPr>
              <a:t>ECO approach. </a:t>
            </a:r>
            <a:r>
              <a:rPr lang="en-GB" sz="1800" dirty="0">
                <a:latin typeface="Yu Gothic" panose="020B0400000000000000" pitchFamily="34" charset="-128"/>
                <a:ea typeface="Yu Gothic" panose="020B0400000000000000" pitchFamily="34" charset="-128"/>
              </a:rPr>
              <a:t>Both can be classified within an ODM,  but with differing results.</a:t>
            </a:r>
            <a:endParaRPr lang="en-GB" sz="1800" b="1" dirty="0">
              <a:latin typeface="Yu Gothic" panose="020B0400000000000000" pitchFamily="34" charset="-128"/>
              <a:ea typeface="Yu Gothic" panose="020B0400000000000000" pitchFamily="34" charset="-128"/>
            </a:endParaRPr>
          </a:p>
        </p:txBody>
      </p:sp>
      <p:pic>
        <p:nvPicPr>
          <p:cNvPr id="1026" name="Picture 2" descr="System of Systems in Railway | SpringerLink">
            <a:extLst>
              <a:ext uri="{FF2B5EF4-FFF2-40B4-BE49-F238E27FC236}">
                <a16:creationId xmlns:a16="http://schemas.microsoft.com/office/drawing/2014/main" id="{E4A20215-CB7E-4AA7-9835-5160E35B78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6558" y="3224333"/>
            <a:ext cx="3806327" cy="28672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go-vehicle with detection device and sensors. | Download Scientific Diagram">
            <a:extLst>
              <a:ext uri="{FF2B5EF4-FFF2-40B4-BE49-F238E27FC236}">
                <a16:creationId xmlns:a16="http://schemas.microsoft.com/office/drawing/2014/main" id="{82EA1244-DCA2-6CCB-5480-5B19744E3C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02" y="3198703"/>
            <a:ext cx="4145973" cy="276691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74;p10">
            <a:extLst>
              <a:ext uri="{FF2B5EF4-FFF2-40B4-BE49-F238E27FC236}">
                <a16:creationId xmlns:a16="http://schemas.microsoft.com/office/drawing/2014/main" id="{BC351D34-C9EE-8C01-D5C6-79A18595ED82}"/>
              </a:ext>
            </a:extLst>
          </p:cNvPr>
          <p:cNvSpPr txBox="1">
            <a:spLocks/>
          </p:cNvSpPr>
          <p:nvPr/>
        </p:nvSpPr>
        <p:spPr>
          <a:xfrm>
            <a:off x="182953" y="2518805"/>
            <a:ext cx="1282951" cy="68738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800"/>
              <a:buFont typeface="Arial"/>
              <a:buNone/>
              <a:defRPr sz="2800" b="0" i="0" u="none" strike="noStrike" cap="none">
                <a:solidFill>
                  <a:schemeClr val="dk2"/>
                </a:solidFill>
                <a:latin typeface="Avenir"/>
                <a:ea typeface="Avenir"/>
                <a:cs typeface="Avenir"/>
                <a:sym typeface="Avenir"/>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432000" indent="-165099">
              <a:lnSpc>
                <a:spcPct val="100000"/>
              </a:lnSpc>
              <a:spcBef>
                <a:spcPts val="300"/>
              </a:spcBef>
            </a:pPr>
            <a:r>
              <a:rPr lang="en-GB" dirty="0">
                <a:latin typeface="+mn-lt"/>
              </a:rPr>
              <a:t>EGO</a:t>
            </a:r>
          </a:p>
        </p:txBody>
      </p:sp>
      <p:sp>
        <p:nvSpPr>
          <p:cNvPr id="9" name="Google Shape;74;p10">
            <a:extLst>
              <a:ext uri="{FF2B5EF4-FFF2-40B4-BE49-F238E27FC236}">
                <a16:creationId xmlns:a16="http://schemas.microsoft.com/office/drawing/2014/main" id="{840B2D0A-8B63-6D28-9F13-ACDBA8E49E5D}"/>
              </a:ext>
            </a:extLst>
          </p:cNvPr>
          <p:cNvSpPr txBox="1">
            <a:spLocks/>
          </p:cNvSpPr>
          <p:nvPr/>
        </p:nvSpPr>
        <p:spPr>
          <a:xfrm>
            <a:off x="10352848" y="2581959"/>
            <a:ext cx="1282950" cy="68738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800"/>
              <a:buFont typeface="Arial"/>
              <a:buNone/>
              <a:defRPr sz="2800" b="0" i="0" u="none" strike="noStrike" cap="none">
                <a:solidFill>
                  <a:schemeClr val="dk2"/>
                </a:solidFill>
                <a:latin typeface="Avenir"/>
                <a:ea typeface="Avenir"/>
                <a:cs typeface="Avenir"/>
                <a:sym typeface="Avenir"/>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432000" indent="-165099">
              <a:lnSpc>
                <a:spcPct val="100000"/>
              </a:lnSpc>
              <a:spcBef>
                <a:spcPts val="300"/>
              </a:spcBef>
            </a:pPr>
            <a:r>
              <a:rPr lang="en-GB" dirty="0">
                <a:latin typeface="+mn-lt"/>
              </a:rPr>
              <a:t>ECO</a:t>
            </a:r>
          </a:p>
        </p:txBody>
      </p:sp>
      <p:sp>
        <p:nvSpPr>
          <p:cNvPr id="11" name="TextBox 10">
            <a:extLst>
              <a:ext uri="{FF2B5EF4-FFF2-40B4-BE49-F238E27FC236}">
                <a16:creationId xmlns:a16="http://schemas.microsoft.com/office/drawing/2014/main" id="{3FC7A817-B34A-AEBE-72C7-999654500432}"/>
              </a:ext>
            </a:extLst>
          </p:cNvPr>
          <p:cNvSpPr txBox="1"/>
          <p:nvPr/>
        </p:nvSpPr>
        <p:spPr>
          <a:xfrm>
            <a:off x="184150" y="6280150"/>
            <a:ext cx="11563350" cy="523220"/>
          </a:xfrm>
          <a:prstGeom prst="rect">
            <a:avLst/>
          </a:prstGeom>
          <a:noFill/>
        </p:spPr>
        <p:txBody>
          <a:bodyPr wrap="square" rtlCol="0">
            <a:spAutoFit/>
          </a:bodyPr>
          <a:lstStyle/>
          <a:p>
            <a:pPr algn="ctr"/>
            <a:r>
              <a:rPr lang="en-GB" dirty="0"/>
              <a:t>Using the SACRED methodology, we have launched an investigation into two separate systems and approaches. Applying Steps 1-3 of SACRED on both, to demonstrate how a difference in philosophy creates two completely separate sets of results using the methodology.</a:t>
            </a:r>
          </a:p>
        </p:txBody>
      </p:sp>
    </p:spTree>
    <p:extLst>
      <p:ext uri="{BB962C8B-B14F-4D97-AF65-F5344CB8AC3E}">
        <p14:creationId xmlns:p14="http://schemas.microsoft.com/office/powerpoint/2010/main" val="2519906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Understanding Operational Design Domain to create Informed Safety in  Autonomous Vehicles Deployment (1/2) - Claytex">
            <a:extLst>
              <a:ext uri="{FF2B5EF4-FFF2-40B4-BE49-F238E27FC236}">
                <a16:creationId xmlns:a16="http://schemas.microsoft.com/office/drawing/2014/main" id="{EC5F4DBC-FDFA-88D2-6231-002C3C6D7F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4508" y="2153204"/>
            <a:ext cx="6810705" cy="3881370"/>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497A366C-1948-5486-2B88-AC73554D5099}"/>
              </a:ext>
            </a:extLst>
          </p:cNvPr>
          <p:cNvSpPr>
            <a:spLocks noGrp="1"/>
          </p:cNvSpPr>
          <p:nvPr>
            <p:ph type="body" idx="1"/>
          </p:nvPr>
        </p:nvSpPr>
        <p:spPr>
          <a:xfrm>
            <a:off x="476787" y="2572926"/>
            <a:ext cx="4427721" cy="1706459"/>
          </a:xfrm>
        </p:spPr>
        <p:txBody>
          <a:bodyPr>
            <a:normAutofit lnSpcReduction="10000"/>
          </a:bodyPr>
          <a:lstStyle/>
          <a:p>
            <a:pPr marL="50800" indent="0">
              <a:buNone/>
            </a:pPr>
            <a:r>
              <a:rPr lang="en-GB" sz="1600" dirty="0"/>
              <a:t>Most of the railway-specific EGO research relies upon the idea of applying an Operational Design Domain as a deliverable to railway. With the downside that a railway ODD is often indistinguishable from one relevant to automobiles.</a:t>
            </a:r>
          </a:p>
        </p:txBody>
      </p:sp>
      <p:sp>
        <p:nvSpPr>
          <p:cNvPr id="3" name="Text Placeholder 2">
            <a:extLst>
              <a:ext uri="{FF2B5EF4-FFF2-40B4-BE49-F238E27FC236}">
                <a16:creationId xmlns:a16="http://schemas.microsoft.com/office/drawing/2014/main" id="{CA88241C-2FBC-D428-A627-554F0BDE8983}"/>
              </a:ext>
            </a:extLst>
          </p:cNvPr>
          <p:cNvSpPr>
            <a:spLocks noGrp="1"/>
          </p:cNvSpPr>
          <p:nvPr>
            <p:ph type="body" idx="2"/>
          </p:nvPr>
        </p:nvSpPr>
        <p:spPr/>
        <p:txBody>
          <a:bodyPr/>
          <a:lstStyle/>
          <a:p>
            <a:r>
              <a:rPr lang="en-GB" b="0" dirty="0">
                <a:latin typeface="Yu Mincho" panose="02020400000000000000" pitchFamily="18" charset="-128"/>
                <a:ea typeface="Yu Mincho" panose="02020400000000000000" pitchFamily="18" charset="-128"/>
              </a:rPr>
              <a:t>What’s in an Ego-vehicle?</a:t>
            </a:r>
          </a:p>
        </p:txBody>
      </p:sp>
      <p:sp>
        <p:nvSpPr>
          <p:cNvPr id="4" name="Text Placeholder 3">
            <a:extLst>
              <a:ext uri="{FF2B5EF4-FFF2-40B4-BE49-F238E27FC236}">
                <a16:creationId xmlns:a16="http://schemas.microsoft.com/office/drawing/2014/main" id="{A38F7DA0-0D03-D52B-51E9-2A2EAAE301E5}"/>
              </a:ext>
            </a:extLst>
          </p:cNvPr>
          <p:cNvSpPr>
            <a:spLocks noGrp="1"/>
          </p:cNvSpPr>
          <p:nvPr>
            <p:ph type="body" idx="3"/>
          </p:nvPr>
        </p:nvSpPr>
        <p:spPr>
          <a:xfrm>
            <a:off x="476787" y="1671667"/>
            <a:ext cx="10610849" cy="901259"/>
          </a:xfrm>
        </p:spPr>
        <p:txBody>
          <a:bodyPr>
            <a:normAutofit fontScale="70000" lnSpcReduction="20000"/>
          </a:bodyPr>
          <a:lstStyle/>
          <a:p>
            <a:r>
              <a:rPr lang="en-GB" dirty="0">
                <a:latin typeface="Yu Gothic" panose="020B0400000000000000" pitchFamily="34" charset="-128"/>
                <a:ea typeface="Yu Gothic" panose="020B0400000000000000" pitchFamily="34" charset="-128"/>
              </a:rPr>
              <a:t>The Ego-vehicle approach is standard within automobile automation and has therefore gained a substantial amount of academic backing within the “Ongoing debate” between EGO and ECO in the context of rail.</a:t>
            </a:r>
          </a:p>
        </p:txBody>
      </p:sp>
      <p:pic>
        <p:nvPicPr>
          <p:cNvPr id="2052" name="Picture 4" descr="Automotive LiDAR and In-Cabin Sensing | Lumentum Operations LLC">
            <a:extLst>
              <a:ext uri="{FF2B5EF4-FFF2-40B4-BE49-F238E27FC236}">
                <a16:creationId xmlns:a16="http://schemas.microsoft.com/office/drawing/2014/main" id="{1E24C416-210F-27B7-5BD8-867C73046C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738" y="4227258"/>
            <a:ext cx="4779820" cy="26917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C634C0A-77D6-582E-6E54-67F890C78EE7}"/>
              </a:ext>
            </a:extLst>
          </p:cNvPr>
          <p:cNvSpPr txBox="1"/>
          <p:nvPr/>
        </p:nvSpPr>
        <p:spPr>
          <a:xfrm>
            <a:off x="5782211" y="5964464"/>
            <a:ext cx="6195527" cy="830997"/>
          </a:xfrm>
          <a:prstGeom prst="rect">
            <a:avLst/>
          </a:prstGeom>
          <a:noFill/>
        </p:spPr>
        <p:txBody>
          <a:bodyPr wrap="square" rtlCol="0">
            <a:spAutoFit/>
          </a:bodyPr>
          <a:lstStyle/>
          <a:p>
            <a:r>
              <a:rPr lang="en-GB" sz="800" b="1" i="0" dirty="0">
                <a:solidFill>
                  <a:srgbClr val="333333"/>
                </a:solidFill>
                <a:effectLst/>
                <a:latin typeface="HelveticaNeue Regular"/>
              </a:rPr>
              <a:t>A Camera and LiDAR Data Fusion Method for Railway Object Detection – </a:t>
            </a:r>
            <a:r>
              <a:rPr lang="en-GB" sz="800" b="1" i="0" dirty="0" err="1">
                <a:solidFill>
                  <a:srgbClr val="333333"/>
                </a:solidFill>
                <a:effectLst/>
                <a:latin typeface="HelveticaNeue Regular"/>
              </a:rPr>
              <a:t>Zhangyu</a:t>
            </a:r>
            <a:r>
              <a:rPr lang="en-GB" sz="800" b="1" i="0" dirty="0">
                <a:solidFill>
                  <a:srgbClr val="333333"/>
                </a:solidFill>
                <a:effectLst/>
                <a:latin typeface="HelveticaNeue Regular"/>
              </a:rPr>
              <a:t> et al</a:t>
            </a:r>
          </a:p>
          <a:p>
            <a:r>
              <a:rPr lang="en-GB" sz="800" b="1" i="0" dirty="0">
                <a:solidFill>
                  <a:srgbClr val="000000"/>
                </a:solidFill>
                <a:effectLst/>
                <a:latin typeface="Lucida Grande"/>
              </a:rPr>
              <a:t>Mainline Automatic Train Horn and Brake Performance Metric – Rusta</a:t>
            </a:r>
            <a:r>
              <a:rPr lang="en-GB" sz="800" b="1" dirty="0">
                <a:latin typeface="Lucida Grande"/>
              </a:rPr>
              <a:t>m </a:t>
            </a:r>
            <a:r>
              <a:rPr lang="en-GB" sz="800" b="1" dirty="0" err="1">
                <a:latin typeface="Lucida Grande"/>
              </a:rPr>
              <a:t>Tagiew</a:t>
            </a:r>
            <a:endParaRPr lang="en-GB" sz="800" b="1" dirty="0">
              <a:latin typeface="Lucida Grande"/>
            </a:endParaRPr>
          </a:p>
          <a:p>
            <a:r>
              <a:rPr lang="en-GB" sz="800" b="1" i="0" dirty="0">
                <a:solidFill>
                  <a:srgbClr val="000000"/>
                </a:solidFill>
                <a:effectLst/>
                <a:latin typeface="Lucida Grande"/>
              </a:rPr>
              <a:t>Anomaly Detection, Localization and Classification for Railway Inspection – Barney et al</a:t>
            </a:r>
          </a:p>
          <a:p>
            <a:r>
              <a:rPr lang="en-GB" sz="800" b="1" i="0" dirty="0">
                <a:solidFill>
                  <a:srgbClr val="333333"/>
                </a:solidFill>
                <a:effectLst/>
                <a:latin typeface="HelveticaNeue Regular"/>
              </a:rPr>
              <a:t>Causal modelling of lower consequence rail safety incidents – </a:t>
            </a:r>
            <a:r>
              <a:rPr lang="en-GB" sz="800" b="1" i="0" dirty="0" err="1">
                <a:solidFill>
                  <a:srgbClr val="333333"/>
                </a:solidFill>
                <a:effectLst/>
                <a:latin typeface="HelveticaNeue Regular"/>
              </a:rPr>
              <a:t>Bearfield</a:t>
            </a:r>
            <a:r>
              <a:rPr lang="en-GB" sz="800" b="1" i="0" dirty="0">
                <a:solidFill>
                  <a:srgbClr val="333333"/>
                </a:solidFill>
                <a:effectLst/>
                <a:latin typeface="HelveticaNeue Regular"/>
              </a:rPr>
              <a:t> and Marsh</a:t>
            </a:r>
          </a:p>
          <a:p>
            <a:r>
              <a:rPr lang="en-GB" sz="800" b="1" dirty="0"/>
              <a:t>The Autonomous Train – </a:t>
            </a:r>
            <a:r>
              <a:rPr lang="en-GB" sz="800" b="1" dirty="0" err="1"/>
              <a:t>Trentesau</a:t>
            </a:r>
            <a:r>
              <a:rPr lang="en-GB" sz="800" b="1" dirty="0"/>
              <a:t> et al</a:t>
            </a:r>
          </a:p>
          <a:p>
            <a:r>
              <a:rPr lang="en-GB" sz="800" b="1" dirty="0"/>
              <a:t>PAS 1883 - Operational Design Domain (ODD) Taxonomy for ADS Specification</a:t>
            </a:r>
          </a:p>
        </p:txBody>
      </p:sp>
    </p:spTree>
    <p:extLst>
      <p:ext uri="{BB962C8B-B14F-4D97-AF65-F5344CB8AC3E}">
        <p14:creationId xmlns:p14="http://schemas.microsoft.com/office/powerpoint/2010/main" val="2150785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B5CB"/>
        </a:solidFill>
        <a:effectLst/>
      </p:bgPr>
    </p:bg>
    <p:spTree>
      <p:nvGrpSpPr>
        <p:cNvPr id="1" name="Shape 79"/>
        <p:cNvGrpSpPr/>
        <p:nvPr/>
      </p:nvGrpSpPr>
      <p:grpSpPr>
        <a:xfrm>
          <a:off x="0" y="0"/>
          <a:ext cx="0" cy="0"/>
          <a:chOff x="0" y="0"/>
          <a:chExt cx="0" cy="0"/>
        </a:xfrm>
      </p:grpSpPr>
      <p:sp>
        <p:nvSpPr>
          <p:cNvPr id="81" name="Google Shape;81;p11"/>
          <p:cNvSpPr txBox="1">
            <a:spLocks noGrp="1"/>
          </p:cNvSpPr>
          <p:nvPr>
            <p:ph type="body" idx="2"/>
          </p:nvPr>
        </p:nvSpPr>
        <p:spPr>
          <a:xfrm>
            <a:off x="476786" y="810986"/>
            <a:ext cx="10610850" cy="914400"/>
          </a:xfrm>
          <a:prstGeom prst="rect">
            <a:avLst/>
          </a:prstGeom>
          <a:noFill/>
          <a:ln>
            <a:noFill/>
          </a:ln>
        </p:spPr>
        <p:txBody>
          <a:bodyPr spcFirstLastPara="1" wrap="square" lIns="91425" tIns="45700" rIns="91425" bIns="45700" anchor="t" anchorCtr="0">
            <a:normAutofit/>
          </a:bodyPr>
          <a:lstStyle/>
          <a:p>
            <a:pPr marL="50800" lvl="0" indent="0" algn="l" rtl="0">
              <a:lnSpc>
                <a:spcPct val="90000"/>
              </a:lnSpc>
              <a:spcBef>
                <a:spcPts val="1000"/>
              </a:spcBef>
              <a:spcAft>
                <a:spcPts val="0"/>
              </a:spcAft>
              <a:buSzPts val="2800"/>
              <a:buNone/>
            </a:pPr>
            <a:r>
              <a:rPr lang="en-US" b="0" dirty="0">
                <a:latin typeface="Yu Mincho" panose="02020400000000000000" pitchFamily="18" charset="-128"/>
                <a:ea typeface="Yu Mincho" panose="02020400000000000000" pitchFamily="18" charset="-128"/>
              </a:rPr>
              <a:t>Generic overview of S-Bahn Berlin</a:t>
            </a:r>
            <a:endParaRPr b="0" dirty="0">
              <a:latin typeface="Yu Mincho" panose="02020400000000000000" pitchFamily="18" charset="-128"/>
              <a:ea typeface="Yu Mincho" panose="02020400000000000000" pitchFamily="18" charset="-128"/>
            </a:endParaRPr>
          </a:p>
        </p:txBody>
      </p:sp>
      <p:pic>
        <p:nvPicPr>
          <p:cNvPr id="2" name="Picture 1">
            <a:extLst>
              <a:ext uri="{FF2B5EF4-FFF2-40B4-BE49-F238E27FC236}">
                <a16:creationId xmlns:a16="http://schemas.microsoft.com/office/drawing/2014/main" id="{2C84070E-3DA6-4EC4-0F5F-B787EF9EE53A}"/>
              </a:ext>
            </a:extLst>
          </p:cNvPr>
          <p:cNvPicPr>
            <a:picLocks noChangeAspect="1"/>
          </p:cNvPicPr>
          <p:nvPr/>
        </p:nvPicPr>
        <p:blipFill>
          <a:blip r:embed="rId3"/>
          <a:stretch>
            <a:fillRect/>
          </a:stretch>
        </p:blipFill>
        <p:spPr>
          <a:xfrm>
            <a:off x="6760312" y="1773347"/>
            <a:ext cx="2305539" cy="2305539"/>
          </a:xfrm>
          <a:prstGeom prst="rect">
            <a:avLst/>
          </a:prstGeom>
        </p:spPr>
      </p:pic>
      <p:pic>
        <p:nvPicPr>
          <p:cNvPr id="3" name="Picture 2">
            <a:extLst>
              <a:ext uri="{FF2B5EF4-FFF2-40B4-BE49-F238E27FC236}">
                <a16:creationId xmlns:a16="http://schemas.microsoft.com/office/drawing/2014/main" id="{A8F6B9B6-AF32-6BB9-DE08-C33AD6A78549}"/>
              </a:ext>
            </a:extLst>
          </p:cNvPr>
          <p:cNvPicPr>
            <a:picLocks noChangeAspect="1"/>
          </p:cNvPicPr>
          <p:nvPr/>
        </p:nvPicPr>
        <p:blipFill>
          <a:blip r:embed="rId4"/>
          <a:stretch>
            <a:fillRect/>
          </a:stretch>
        </p:blipFill>
        <p:spPr>
          <a:xfrm>
            <a:off x="9065851" y="1688221"/>
            <a:ext cx="2662599" cy="2110329"/>
          </a:xfrm>
          <a:prstGeom prst="rect">
            <a:avLst/>
          </a:prstGeom>
        </p:spPr>
      </p:pic>
      <p:pic>
        <p:nvPicPr>
          <p:cNvPr id="4" name="Picture 3" descr="A map of a subway system&#10;&#10;Description automatically generated">
            <a:extLst>
              <a:ext uri="{FF2B5EF4-FFF2-40B4-BE49-F238E27FC236}">
                <a16:creationId xmlns:a16="http://schemas.microsoft.com/office/drawing/2014/main" id="{39322C7A-5269-6075-617A-1989D76F30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150" y="1711931"/>
            <a:ext cx="3989827" cy="2806008"/>
          </a:xfrm>
          <a:prstGeom prst="rect">
            <a:avLst/>
          </a:prstGeom>
        </p:spPr>
      </p:pic>
      <p:pic>
        <p:nvPicPr>
          <p:cNvPr id="5" name="Picture 4">
            <a:extLst>
              <a:ext uri="{FF2B5EF4-FFF2-40B4-BE49-F238E27FC236}">
                <a16:creationId xmlns:a16="http://schemas.microsoft.com/office/drawing/2014/main" id="{D6967508-BFE6-3A2D-4DE3-7DBCD21BAAC7}"/>
              </a:ext>
            </a:extLst>
          </p:cNvPr>
          <p:cNvPicPr>
            <a:picLocks noChangeAspect="1"/>
          </p:cNvPicPr>
          <p:nvPr/>
        </p:nvPicPr>
        <p:blipFill>
          <a:blip r:embed="rId6"/>
          <a:stretch>
            <a:fillRect/>
          </a:stretch>
        </p:blipFill>
        <p:spPr>
          <a:xfrm>
            <a:off x="4450225" y="1903107"/>
            <a:ext cx="2314635" cy="2579525"/>
          </a:xfrm>
          <a:prstGeom prst="rect">
            <a:avLst/>
          </a:prstGeom>
        </p:spPr>
      </p:pic>
      <p:sp>
        <p:nvSpPr>
          <p:cNvPr id="6" name="TextBox 5">
            <a:extLst>
              <a:ext uri="{FF2B5EF4-FFF2-40B4-BE49-F238E27FC236}">
                <a16:creationId xmlns:a16="http://schemas.microsoft.com/office/drawing/2014/main" id="{24B7BAEA-6C09-9FEA-1DB4-77EFD653C239}"/>
              </a:ext>
            </a:extLst>
          </p:cNvPr>
          <p:cNvSpPr txBox="1"/>
          <p:nvPr/>
        </p:nvSpPr>
        <p:spPr>
          <a:xfrm>
            <a:off x="184150" y="4622800"/>
            <a:ext cx="11544300" cy="1169551"/>
          </a:xfrm>
          <a:prstGeom prst="rect">
            <a:avLst/>
          </a:prstGeom>
          <a:noFill/>
        </p:spPr>
        <p:txBody>
          <a:bodyPr wrap="square" rtlCol="0">
            <a:spAutoFit/>
          </a:bodyPr>
          <a:lstStyle/>
          <a:p>
            <a:r>
              <a:rPr lang="en-US" dirty="0"/>
              <a:t>From personal evaluation of the S-Bahn, we believe that the highest ‘risk’ area of operation to be the portion of the track wherein there is little communication between the vehicle and typical safety apparatus, this is the area wherein the train must act the most as an ego-vehicle and is most relevant to the specification of “a </a:t>
            </a:r>
            <a:r>
              <a:rPr lang="en-US" dirty="0" err="1"/>
              <a:t>PoV</a:t>
            </a:r>
            <a:r>
              <a:rPr lang="en-US" dirty="0"/>
              <a:t> mounted camera which detects objects and reacts.”</a:t>
            </a:r>
          </a:p>
          <a:p>
            <a:r>
              <a:rPr lang="en-US" dirty="0"/>
              <a:t>Within the city </a:t>
            </a:r>
            <a:r>
              <a:rPr lang="en-US" dirty="0" err="1"/>
              <a:t>centre</a:t>
            </a:r>
            <a:r>
              <a:rPr lang="en-US" dirty="0"/>
              <a:t>, the S-Bahn operates at low speed and gets information from surrounding stock, with communication between cabs being normal, however in more rural areas (</a:t>
            </a:r>
            <a:r>
              <a:rPr lang="en-US" dirty="0" err="1"/>
              <a:t>Strausberg</a:t>
            </a:r>
            <a:r>
              <a:rPr lang="en-US" dirty="0"/>
              <a:t> to </a:t>
            </a:r>
            <a:r>
              <a:rPr lang="en-US" dirty="0" err="1"/>
              <a:t>Mahlsdorf</a:t>
            </a:r>
            <a:r>
              <a:rPr lang="en-US" dirty="0"/>
              <a:t>) this is not an option. (see Appendix 2 for photo data)</a:t>
            </a:r>
            <a:endParaRPr lang="en-GB"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B5CB"/>
        </a:solidFill>
        <a:effectLst/>
      </p:bgPr>
    </p:bg>
    <p:spTree>
      <p:nvGrpSpPr>
        <p:cNvPr id="1" name="Shape 86"/>
        <p:cNvGrpSpPr/>
        <p:nvPr/>
      </p:nvGrpSpPr>
      <p:grpSpPr>
        <a:xfrm>
          <a:off x="0" y="0"/>
          <a:ext cx="0" cy="0"/>
          <a:chOff x="0" y="0"/>
          <a:chExt cx="0" cy="0"/>
        </a:xfrm>
      </p:grpSpPr>
      <p:sp>
        <p:nvSpPr>
          <p:cNvPr id="87" name="Google Shape;87;p12"/>
          <p:cNvSpPr txBox="1">
            <a:spLocks noGrp="1"/>
          </p:cNvSpPr>
          <p:nvPr>
            <p:ph type="body" idx="1"/>
          </p:nvPr>
        </p:nvSpPr>
        <p:spPr>
          <a:xfrm>
            <a:off x="490023" y="4371631"/>
            <a:ext cx="4755172" cy="2178050"/>
          </a:xfrm>
          <a:prstGeom prst="rect">
            <a:avLst/>
          </a:prstGeom>
          <a:noFill/>
          <a:ln>
            <a:noFill/>
          </a:ln>
        </p:spPr>
        <p:txBody>
          <a:bodyPr spcFirstLastPara="1" wrap="square" lIns="91425" tIns="45700" rIns="91425" bIns="45700" anchor="t" anchorCtr="0">
            <a:normAutofit/>
          </a:bodyPr>
          <a:lstStyle/>
          <a:p>
            <a:pPr marL="393700" lvl="0" indent="-165100" algn="l" rtl="0">
              <a:lnSpc>
                <a:spcPct val="90000"/>
              </a:lnSpc>
              <a:spcBef>
                <a:spcPts val="1000"/>
              </a:spcBef>
              <a:spcAft>
                <a:spcPts val="0"/>
              </a:spcAft>
              <a:buSzPts val="2800"/>
              <a:buFont typeface="Arial"/>
              <a:buNone/>
            </a:pPr>
            <a:r>
              <a:rPr lang="en-US" sz="1200" dirty="0">
                <a:latin typeface="+mn-lt"/>
              </a:rPr>
              <a:t>From the scenario defined, not to rely upon signaling data (see appendix 2) we instead treat the options of the rail at a high level as a reaction test, should an anomaly be detected, the only options are to stop or not stop. Within a given railway system, stopping operation should be considered an almost critical failure mode, with an emergency stop risking whiplash or worse, so it should be considered as a failsafe option, should an object be detected and unable to be defined, this postmortem will be considered a failure, but within the moment, an emergency break must occur.</a:t>
            </a:r>
            <a:endParaRPr sz="1200" dirty="0">
              <a:latin typeface="+mn-lt"/>
            </a:endParaRPr>
          </a:p>
        </p:txBody>
      </p:sp>
      <p:sp>
        <p:nvSpPr>
          <p:cNvPr id="88" name="Google Shape;88;p12"/>
          <p:cNvSpPr txBox="1">
            <a:spLocks noGrp="1"/>
          </p:cNvSpPr>
          <p:nvPr>
            <p:ph type="body" idx="2"/>
          </p:nvPr>
        </p:nvSpPr>
        <p:spPr>
          <a:xfrm>
            <a:off x="476786" y="810986"/>
            <a:ext cx="10610850" cy="914400"/>
          </a:xfrm>
          <a:prstGeom prst="rect">
            <a:avLst/>
          </a:prstGeom>
          <a:noFill/>
          <a:ln>
            <a:noFill/>
          </a:ln>
        </p:spPr>
        <p:txBody>
          <a:bodyPr spcFirstLastPara="1" wrap="square" lIns="91425" tIns="45700" rIns="91425" bIns="45700" anchor="t" anchorCtr="0">
            <a:normAutofit fontScale="70000" lnSpcReduction="20000"/>
          </a:bodyPr>
          <a:lstStyle/>
          <a:p>
            <a:pPr marL="50800" lvl="0" indent="0" algn="l" rtl="0">
              <a:lnSpc>
                <a:spcPct val="90000"/>
              </a:lnSpc>
              <a:spcBef>
                <a:spcPts val="1000"/>
              </a:spcBef>
              <a:spcAft>
                <a:spcPts val="0"/>
              </a:spcAft>
              <a:buSzPts val="2800"/>
              <a:buNone/>
            </a:pPr>
            <a:r>
              <a:rPr lang="en-US" b="0" dirty="0">
                <a:latin typeface="Yu Mincho" panose="02020400000000000000" pitchFamily="18" charset="-128"/>
                <a:ea typeface="Yu Mincho" panose="02020400000000000000" pitchFamily="18" charset="-128"/>
              </a:rPr>
              <a:t>Generic overview of S-Bahn Operation, an EGO approach</a:t>
            </a:r>
            <a:endParaRPr b="0" dirty="0">
              <a:latin typeface="Yu Mincho" panose="02020400000000000000" pitchFamily="18" charset="-128"/>
              <a:ea typeface="Yu Mincho" panose="02020400000000000000" pitchFamily="18" charset="-128"/>
            </a:endParaRPr>
          </a:p>
        </p:txBody>
      </p:sp>
      <p:pic>
        <p:nvPicPr>
          <p:cNvPr id="2" name="Picture 1" descr="A group of diagrams and diagrams&#10;&#10;Description automatically generated with medium confidence">
            <a:extLst>
              <a:ext uri="{FF2B5EF4-FFF2-40B4-BE49-F238E27FC236}">
                <a16:creationId xmlns:a16="http://schemas.microsoft.com/office/drawing/2014/main" id="{2BDE34FD-D28C-BB46-A2E2-E838A298A8D0}"/>
              </a:ext>
            </a:extLst>
          </p:cNvPr>
          <p:cNvPicPr>
            <a:picLocks noChangeAspect="1"/>
          </p:cNvPicPr>
          <p:nvPr/>
        </p:nvPicPr>
        <p:blipFill rotWithShape="1">
          <a:blip r:embed="rId3">
            <a:extLst>
              <a:ext uri="{28A0092B-C50C-407E-A947-70E740481C1C}">
                <a14:useLocalDpi xmlns:a14="http://schemas.microsoft.com/office/drawing/2010/main" val="0"/>
              </a:ext>
            </a:extLst>
          </a:blip>
          <a:srcRect l="53281" t="3122" r="24765" b="65927"/>
          <a:stretch/>
        </p:blipFill>
        <p:spPr>
          <a:xfrm>
            <a:off x="6096000" y="1520453"/>
            <a:ext cx="3741222" cy="2742674"/>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CC28F2E5-FFD9-EC39-42CD-93E1665F22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2972" y="4504185"/>
            <a:ext cx="6299005" cy="1912942"/>
          </a:xfrm>
          <a:prstGeom prst="rect">
            <a:avLst/>
          </a:prstGeom>
        </p:spPr>
      </p:pic>
      <p:pic>
        <p:nvPicPr>
          <p:cNvPr id="13" name="Picture 12" descr="A group of diagrams and diagrams&#10;&#10;Description automatically generated with medium confidence">
            <a:extLst>
              <a:ext uri="{FF2B5EF4-FFF2-40B4-BE49-F238E27FC236}">
                <a16:creationId xmlns:a16="http://schemas.microsoft.com/office/drawing/2014/main" id="{F10FF2BD-943B-5D9B-05CD-FFE4149CA912}"/>
              </a:ext>
            </a:extLst>
          </p:cNvPr>
          <p:cNvPicPr>
            <a:picLocks noChangeAspect="1"/>
          </p:cNvPicPr>
          <p:nvPr/>
        </p:nvPicPr>
        <p:blipFill rotWithShape="1">
          <a:blip r:embed="rId3">
            <a:extLst>
              <a:ext uri="{28A0092B-C50C-407E-A947-70E740481C1C}">
                <a14:useLocalDpi xmlns:a14="http://schemas.microsoft.com/office/drawing/2010/main" val="0"/>
              </a:ext>
            </a:extLst>
          </a:blip>
          <a:srcRect l="762" t="44590" r="61797"/>
          <a:stretch/>
        </p:blipFill>
        <p:spPr>
          <a:xfrm>
            <a:off x="1171660" y="1397344"/>
            <a:ext cx="3457932" cy="2660850"/>
          </a:xfrm>
          <a:prstGeom prst="rect">
            <a:avLst/>
          </a:prstGeom>
        </p:spPr>
      </p:pic>
      <p:sp>
        <p:nvSpPr>
          <p:cNvPr id="14" name="TextBox 13">
            <a:extLst>
              <a:ext uri="{FF2B5EF4-FFF2-40B4-BE49-F238E27FC236}">
                <a16:creationId xmlns:a16="http://schemas.microsoft.com/office/drawing/2014/main" id="{6B775AFA-5584-198A-365C-46B6730004FB}"/>
              </a:ext>
            </a:extLst>
          </p:cNvPr>
          <p:cNvSpPr txBox="1"/>
          <p:nvPr/>
        </p:nvSpPr>
        <p:spPr>
          <a:xfrm>
            <a:off x="3854986" y="4015078"/>
            <a:ext cx="907514" cy="230832"/>
          </a:xfrm>
          <a:prstGeom prst="rect">
            <a:avLst/>
          </a:prstGeom>
          <a:noFill/>
        </p:spPr>
        <p:txBody>
          <a:bodyPr wrap="square">
            <a:spAutoFit/>
          </a:bodyPr>
          <a:lstStyle/>
          <a:p>
            <a:r>
              <a:rPr lang="en-GB" sz="900" dirty="0"/>
              <a:t>[Appendix 3]</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D8C5D46-7C16-EB2B-FCD3-AB8486EE0EDD}"/>
              </a:ext>
            </a:extLst>
          </p:cNvPr>
          <p:cNvSpPr>
            <a:spLocks noGrp="1"/>
          </p:cNvSpPr>
          <p:nvPr>
            <p:ph type="body" idx="2"/>
          </p:nvPr>
        </p:nvSpPr>
        <p:spPr/>
        <p:txBody>
          <a:bodyPr>
            <a:normAutofit fontScale="85000" lnSpcReduction="10000"/>
          </a:bodyPr>
          <a:lstStyle/>
          <a:p>
            <a:pPr algn="ctr"/>
            <a:r>
              <a:rPr lang="en-GB" b="0" dirty="0">
                <a:latin typeface="Yu Mincho" panose="02020400000000000000" pitchFamily="18" charset="-128"/>
                <a:ea typeface="Yu Mincho" panose="02020400000000000000" pitchFamily="18" charset="-128"/>
              </a:rPr>
              <a:t>What does a railway ecosystem even look like?</a:t>
            </a:r>
          </a:p>
        </p:txBody>
      </p:sp>
      <p:sp>
        <p:nvSpPr>
          <p:cNvPr id="4" name="Text Placeholder 3">
            <a:extLst>
              <a:ext uri="{FF2B5EF4-FFF2-40B4-BE49-F238E27FC236}">
                <a16:creationId xmlns:a16="http://schemas.microsoft.com/office/drawing/2014/main" id="{FC4B4DD4-CFED-6746-EE41-2B7ED9B9D823}"/>
              </a:ext>
            </a:extLst>
          </p:cNvPr>
          <p:cNvSpPr>
            <a:spLocks noGrp="1"/>
          </p:cNvSpPr>
          <p:nvPr>
            <p:ph type="body" idx="3"/>
          </p:nvPr>
        </p:nvSpPr>
        <p:spPr>
          <a:xfrm>
            <a:off x="476786" y="1506005"/>
            <a:ext cx="10610849" cy="914400"/>
          </a:xfrm>
        </p:spPr>
        <p:txBody>
          <a:bodyPr>
            <a:normAutofit/>
          </a:bodyPr>
          <a:lstStyle/>
          <a:p>
            <a:pPr algn="ctr"/>
            <a:r>
              <a:rPr lang="en-GB" sz="1800" dirty="0">
                <a:latin typeface="Yu Gothic" panose="020B0400000000000000" pitchFamily="34" charset="-128"/>
                <a:ea typeface="Yu Gothic" panose="020B0400000000000000" pitchFamily="34" charset="-128"/>
              </a:rPr>
              <a:t>Although there is not much in the way of formal ecosystem methods, the railway ecosystem is already understood in depth.</a:t>
            </a:r>
          </a:p>
        </p:txBody>
      </p:sp>
      <p:pic>
        <p:nvPicPr>
          <p:cNvPr id="6" name="Picture 5">
            <a:extLst>
              <a:ext uri="{FF2B5EF4-FFF2-40B4-BE49-F238E27FC236}">
                <a16:creationId xmlns:a16="http://schemas.microsoft.com/office/drawing/2014/main" id="{F75AC0D8-3EEA-278F-036A-D02B63A19279}"/>
              </a:ext>
            </a:extLst>
          </p:cNvPr>
          <p:cNvPicPr>
            <a:picLocks noChangeAspect="1"/>
          </p:cNvPicPr>
          <p:nvPr/>
        </p:nvPicPr>
        <p:blipFill>
          <a:blip r:embed="rId3"/>
          <a:stretch>
            <a:fillRect/>
          </a:stretch>
        </p:blipFill>
        <p:spPr>
          <a:xfrm>
            <a:off x="295263" y="3004314"/>
            <a:ext cx="5989581" cy="3574164"/>
          </a:xfrm>
          <a:prstGeom prst="rect">
            <a:avLst/>
          </a:prstGeom>
        </p:spPr>
      </p:pic>
      <p:pic>
        <p:nvPicPr>
          <p:cNvPr id="8" name="Picture 7">
            <a:extLst>
              <a:ext uri="{FF2B5EF4-FFF2-40B4-BE49-F238E27FC236}">
                <a16:creationId xmlns:a16="http://schemas.microsoft.com/office/drawing/2014/main" id="{B41F64F3-7E79-FB93-8A21-B021DF3D21DE}"/>
              </a:ext>
            </a:extLst>
          </p:cNvPr>
          <p:cNvPicPr>
            <a:picLocks noChangeAspect="1"/>
          </p:cNvPicPr>
          <p:nvPr/>
        </p:nvPicPr>
        <p:blipFill>
          <a:blip r:embed="rId4"/>
          <a:stretch>
            <a:fillRect/>
          </a:stretch>
        </p:blipFill>
        <p:spPr>
          <a:xfrm>
            <a:off x="6307053" y="3004314"/>
            <a:ext cx="1374112" cy="3671455"/>
          </a:xfrm>
          <a:prstGeom prst="rect">
            <a:avLst/>
          </a:prstGeom>
        </p:spPr>
      </p:pic>
      <p:pic>
        <p:nvPicPr>
          <p:cNvPr id="10" name="Picture 9">
            <a:extLst>
              <a:ext uri="{FF2B5EF4-FFF2-40B4-BE49-F238E27FC236}">
                <a16:creationId xmlns:a16="http://schemas.microsoft.com/office/drawing/2014/main" id="{EBD8E176-0867-051E-B315-F7CF9C28AFBF}"/>
              </a:ext>
            </a:extLst>
          </p:cNvPr>
          <p:cNvPicPr>
            <a:picLocks noChangeAspect="1"/>
          </p:cNvPicPr>
          <p:nvPr/>
        </p:nvPicPr>
        <p:blipFill>
          <a:blip r:embed="rId5"/>
          <a:stretch>
            <a:fillRect/>
          </a:stretch>
        </p:blipFill>
        <p:spPr>
          <a:xfrm>
            <a:off x="7854950" y="3938646"/>
            <a:ext cx="4225967" cy="2683578"/>
          </a:xfrm>
          <a:prstGeom prst="rect">
            <a:avLst/>
          </a:prstGeom>
        </p:spPr>
      </p:pic>
      <p:pic>
        <p:nvPicPr>
          <p:cNvPr id="7" name="Picture 6">
            <a:extLst>
              <a:ext uri="{FF2B5EF4-FFF2-40B4-BE49-F238E27FC236}">
                <a16:creationId xmlns:a16="http://schemas.microsoft.com/office/drawing/2014/main" id="{6203D4CB-79CD-6FFF-7124-8BFA8FBF5A15}"/>
              </a:ext>
            </a:extLst>
          </p:cNvPr>
          <p:cNvPicPr>
            <a:picLocks noChangeAspect="1"/>
          </p:cNvPicPr>
          <p:nvPr/>
        </p:nvPicPr>
        <p:blipFill>
          <a:blip r:embed="rId6"/>
          <a:stretch>
            <a:fillRect/>
          </a:stretch>
        </p:blipFill>
        <p:spPr>
          <a:xfrm>
            <a:off x="7854950" y="3004314"/>
            <a:ext cx="2057242" cy="849371"/>
          </a:xfrm>
          <a:prstGeom prst="rect">
            <a:avLst/>
          </a:prstGeom>
        </p:spPr>
      </p:pic>
      <p:pic>
        <p:nvPicPr>
          <p:cNvPr id="11" name="Picture 10">
            <a:extLst>
              <a:ext uri="{FF2B5EF4-FFF2-40B4-BE49-F238E27FC236}">
                <a16:creationId xmlns:a16="http://schemas.microsoft.com/office/drawing/2014/main" id="{3099AD0A-8ADB-141A-EAD8-4B75C6BCF75D}"/>
              </a:ext>
            </a:extLst>
          </p:cNvPr>
          <p:cNvPicPr>
            <a:picLocks noChangeAspect="1"/>
          </p:cNvPicPr>
          <p:nvPr/>
        </p:nvPicPr>
        <p:blipFill>
          <a:blip r:embed="rId7"/>
          <a:stretch>
            <a:fillRect/>
          </a:stretch>
        </p:blipFill>
        <p:spPr>
          <a:xfrm>
            <a:off x="10961215" y="2919354"/>
            <a:ext cx="1119702" cy="951072"/>
          </a:xfrm>
          <a:prstGeom prst="rect">
            <a:avLst/>
          </a:prstGeom>
        </p:spPr>
      </p:pic>
      <p:sp>
        <p:nvSpPr>
          <p:cNvPr id="5" name="TextBox 4">
            <a:extLst>
              <a:ext uri="{FF2B5EF4-FFF2-40B4-BE49-F238E27FC236}">
                <a16:creationId xmlns:a16="http://schemas.microsoft.com/office/drawing/2014/main" id="{A73D5DF5-4956-5E59-9FA3-6ED7AAD93E85}"/>
              </a:ext>
            </a:extLst>
          </p:cNvPr>
          <p:cNvSpPr txBox="1"/>
          <p:nvPr/>
        </p:nvSpPr>
        <p:spPr>
          <a:xfrm>
            <a:off x="295263" y="2742704"/>
            <a:ext cx="6096000" cy="261610"/>
          </a:xfrm>
          <a:prstGeom prst="rect">
            <a:avLst/>
          </a:prstGeom>
          <a:noFill/>
        </p:spPr>
        <p:txBody>
          <a:bodyPr wrap="square">
            <a:spAutoFit/>
          </a:bodyPr>
          <a:lstStyle/>
          <a:p>
            <a:r>
              <a:rPr lang="en-GB" sz="1050" dirty="0">
                <a:hlinkClick r:id="rId8"/>
              </a:rPr>
              <a:t>https://railcam.uk/diagrams/x_anydiag.php?di=Tyneside</a:t>
            </a:r>
            <a:r>
              <a:rPr lang="en-GB" sz="1050" dirty="0"/>
              <a:t> </a:t>
            </a:r>
          </a:p>
        </p:txBody>
      </p:sp>
    </p:spTree>
    <p:extLst>
      <p:ext uri="{BB962C8B-B14F-4D97-AF65-F5344CB8AC3E}">
        <p14:creationId xmlns:p14="http://schemas.microsoft.com/office/powerpoint/2010/main" val="2987040775"/>
      </p:ext>
    </p:extLst>
  </p:cSld>
  <p:clrMapOvr>
    <a:masterClrMapping/>
  </p:clrMapOvr>
</p:sld>
</file>

<file path=ppt/theme/theme1.xml><?xml version="1.0" encoding="utf-8"?>
<a:theme xmlns:a="http://schemas.openxmlformats.org/drawingml/2006/main" name="Office Theme">
  <a:themeElements>
    <a:clrScheme name="Custom 2">
      <a:dk1>
        <a:srgbClr val="343838"/>
      </a:dk1>
      <a:lt1>
        <a:srgbClr val="FFFFFF"/>
      </a:lt1>
      <a:dk2>
        <a:srgbClr val="00606C"/>
      </a:dk2>
      <a:lt2>
        <a:srgbClr val="008C9E"/>
      </a:lt2>
      <a:accent1>
        <a:srgbClr val="343838"/>
      </a:accent1>
      <a:accent2>
        <a:srgbClr val="FF8C00"/>
      </a:accent2>
      <a:accent3>
        <a:srgbClr val="00DFFC"/>
      </a:accent3>
      <a:accent4>
        <a:srgbClr val="00DFFC"/>
      </a:accent4>
      <a:accent5>
        <a:srgbClr val="FFFFFF"/>
      </a:accent5>
      <a:accent6>
        <a:srgbClr val="F79646"/>
      </a:accent6>
      <a:hlink>
        <a:srgbClr val="F79646"/>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E064F96A9316F438B512E044095CCF0" ma:contentTypeVersion="11" ma:contentTypeDescription="Create a new document." ma:contentTypeScope="" ma:versionID="9d5c08b8e8c37a5b49cc4f1befa861e8">
  <xsd:schema xmlns:xsd="http://www.w3.org/2001/XMLSchema" xmlns:xs="http://www.w3.org/2001/XMLSchema" xmlns:p="http://schemas.microsoft.com/office/2006/metadata/properties" xmlns:ns3="0284d4ef-9ab5-4e57-9931-c8de16900d33" targetNamespace="http://schemas.microsoft.com/office/2006/metadata/properties" ma:root="true" ma:fieldsID="1cbadbbaaf83e693342c8ea2d0f0e2f5" ns3:_="">
    <xsd:import namespace="0284d4ef-9ab5-4e57-9931-c8de16900d33"/>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ObjectDetectorVersions" minOccurs="0"/>
                <xsd:element ref="ns3:MediaServiceSystemTags" minOccurs="0"/>
                <xsd:element ref="ns3:MediaServiceGenerationTime" minOccurs="0"/>
                <xsd:element ref="ns3:MediaServiceEventHashCode" minOccurs="0"/>
                <xsd:element ref="ns3:MediaServiceSearchPropertie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84d4ef-9ab5-4e57-9931-c8de16900d3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_activity" ma:index="18"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0284d4ef-9ab5-4e57-9931-c8de16900d33" xsi:nil="true"/>
  </documentManagement>
</p:properties>
</file>

<file path=customXml/itemProps1.xml><?xml version="1.0" encoding="utf-8"?>
<ds:datastoreItem xmlns:ds="http://schemas.openxmlformats.org/officeDocument/2006/customXml" ds:itemID="{96B5E399-C1FF-486E-9D85-AB8F17314109}">
  <ds:schemaRefs>
    <ds:schemaRef ds:uri="http://schemas.microsoft.com/sharepoint/v3/contenttype/forms"/>
  </ds:schemaRefs>
</ds:datastoreItem>
</file>

<file path=customXml/itemProps2.xml><?xml version="1.0" encoding="utf-8"?>
<ds:datastoreItem xmlns:ds="http://schemas.openxmlformats.org/officeDocument/2006/customXml" ds:itemID="{B778ABBA-1383-4D40-B423-3984D72D27B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84d4ef-9ab5-4e57-9931-c8de16900d3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6FE5CEB-D65F-4220-A665-4271FEE20878}">
  <ds:schemaRefs>
    <ds:schemaRef ds:uri="http://purl.org/dc/elements/1.1/"/>
    <ds:schemaRef ds:uri="http://purl.org/dc/terms/"/>
    <ds:schemaRef ds:uri="http://schemas.microsoft.com/office/2006/documentManagement/types"/>
    <ds:schemaRef ds:uri="http://schemas.microsoft.com/office/2006/metadata/properties"/>
    <ds:schemaRef ds:uri="http://purl.org/dc/dcmitype/"/>
    <ds:schemaRef ds:uri="http://www.w3.org/XML/1998/namespace"/>
    <ds:schemaRef ds:uri="http://schemas.microsoft.com/office/infopath/2007/PartnerControls"/>
    <ds:schemaRef ds:uri="http://schemas.openxmlformats.org/package/2006/metadata/core-properties"/>
    <ds:schemaRef ds:uri="0284d4ef-9ab5-4e57-9931-c8de16900d33"/>
  </ds:schemaRefs>
</ds:datastoreItem>
</file>

<file path=docProps/app.xml><?xml version="1.0" encoding="utf-8"?>
<Properties xmlns="http://schemas.openxmlformats.org/officeDocument/2006/extended-properties" xmlns:vt="http://schemas.openxmlformats.org/officeDocument/2006/docPropsVTypes">
  <TotalTime>2165</TotalTime>
  <Words>2989</Words>
  <Application>Microsoft Office PowerPoint</Application>
  <PresentationFormat>Widescreen</PresentationFormat>
  <Paragraphs>143</Paragraphs>
  <Slides>18</Slides>
  <Notes>10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18</vt:i4>
      </vt:variant>
    </vt:vector>
  </HeadingPairs>
  <TitlesOfParts>
    <vt:vector size="31" baseType="lpstr">
      <vt:lpstr>Montserrat SemiBold</vt:lpstr>
      <vt:lpstr>HelveticaNeue Regular</vt:lpstr>
      <vt:lpstr>Yu Mincho</vt:lpstr>
      <vt:lpstr>Calibri</vt:lpstr>
      <vt:lpstr>FrutigerLTPro</vt:lpstr>
      <vt:lpstr>Arial</vt:lpstr>
      <vt:lpstr>ff2</vt:lpstr>
      <vt:lpstr>Lucida Grande</vt:lpstr>
      <vt:lpstr>Avenir</vt:lpstr>
      <vt:lpstr>Yu Gothic</vt:lpstr>
      <vt:lpstr>Montserrat</vt:lpstr>
      <vt:lpstr>ff1</vt:lpstr>
      <vt:lpstr>Office Theme</vt:lpstr>
      <vt:lpstr>Safe Autonomy of Complex Railway Environments within a Digital space The SACRED 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BERNARD TWOMEY</dc:creator>
  <cp:lastModifiedBy>Josh Hunter</cp:lastModifiedBy>
  <cp:revision>16</cp:revision>
  <dcterms:created xsi:type="dcterms:W3CDTF">2024-02-26T16:43:03Z</dcterms:created>
  <dcterms:modified xsi:type="dcterms:W3CDTF">2024-10-25T11:34:31Z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0x010100BE064F96A9316F438B512E044095CCF0</vt:lpwstr>
  </property>
</Properties>
</file>